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81" r:id="rId5"/>
    <p:sldId id="288" r:id="rId6"/>
    <p:sldId id="290" r:id="rId7"/>
    <p:sldId id="289" r:id="rId8"/>
    <p:sldId id="292" r:id="rId9"/>
    <p:sldId id="295" r:id="rId10"/>
    <p:sldId id="296" r:id="rId11"/>
    <p:sldId id="294" r:id="rId12"/>
    <p:sldId id="300" r:id="rId13"/>
    <p:sldId id="299" r:id="rId14"/>
    <p:sldId id="298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E9CAC-FB21-45D1-AE2F-59822A7C85EF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A2F51-1696-4AA4-B0C3-C44A0FBB70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189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A2F51-1696-4AA4-B0C3-C44A0FBB70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314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A2F51-1696-4AA4-B0C3-C44A0FBB705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17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93132-F4F1-0C80-D2E3-4656D92D5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E6D9C-99F3-6825-08F0-4A892AE40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FF690-69A4-7109-2391-229272556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4515-953D-467F-BC55-B5972091B82E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B6969-51A4-7C5C-17CC-DD6EAAA98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B1EBC-7899-48DC-CFCD-DA0F58C3D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FE0B-0EDA-4731-8AE6-C2A0E4AC8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79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AF698-3152-3621-B961-9727A3176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93A6C-8A62-49D0-9345-60FA8EEFD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3CB56-3DA7-DBB7-925D-1A70BD09B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4515-953D-467F-BC55-B5972091B82E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13401-857C-7390-FE8F-3BE42F9C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C4A6D-CADF-C634-4B56-7194D6AB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FE0B-0EDA-4731-8AE6-C2A0E4AC8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46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1D9DC4-9BB7-8F45-2349-D8AEF795BF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4BD82-F211-9A93-1BBE-12F28F5D2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F1BCF-3944-3293-D002-A8177F305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4515-953D-467F-BC55-B5972091B82E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9C27D-9218-4BD4-25B9-E2E46D60A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832E6-0F33-6886-8C8E-38E8CE06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FE0B-0EDA-4731-8AE6-C2A0E4AC8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884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8D310-C176-FD9D-556D-D7372762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BD8F3-6E42-17F4-B8C9-C65B4D82A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55A47-7A79-0540-01EE-ABA5C07FB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4515-953D-467F-BC55-B5972091B82E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E0B6D-2948-0B8F-D326-CB8EA83F7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9C81E-F340-30FE-7867-CE2F8857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FE0B-0EDA-4731-8AE6-C2A0E4AC8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04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09502-DB40-85DA-85BE-6981F74E4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C7AEE-457D-DA2D-0812-19413F9F2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2C7F4-22AF-E43A-B75D-261DF857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4515-953D-467F-BC55-B5972091B82E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9EC3A-9636-46C9-B43C-A0EABDBE9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AAC6B-4962-83D2-6BCB-51BEC1E2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FE0B-0EDA-4731-8AE6-C2A0E4AC8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65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AA13-1AE2-546D-FFC1-07EF7802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2A9DD-1FB3-BDE6-3E1B-0E17D0FFB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9B808-85DD-8FB7-2D20-976889AB5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43622-21CD-E3EF-BD5F-6D65C2C4B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4515-953D-467F-BC55-B5972091B82E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D265C-BC86-2183-441F-8D4E3BF19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3A45A-FC27-7AA6-FD76-362F4197B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FE0B-0EDA-4731-8AE6-C2A0E4AC8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7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BACC-08A6-4523-F8F7-B5C6B820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40828-2B0C-037C-32BD-9C67F3448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E2CDD-6C43-EEC8-BD99-DCC2532DD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E31BE-3218-D6DD-7540-E1D0DEF7B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4036AB-EF5B-7FD0-17E3-0FF1A58C5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68A85B-D700-1880-458E-1ED5F4C9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4515-953D-467F-BC55-B5972091B82E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02C287-3B89-9DF3-AA16-53B1F55BF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348E4-4223-CAE7-A224-A902EE9F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FE0B-0EDA-4731-8AE6-C2A0E4AC8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29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BB6B9-CB65-64A4-71C7-99D86407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457A1-F9BC-216B-0009-DFB7F93B1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4515-953D-467F-BC55-B5972091B82E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C27EB-7643-012B-5A9C-1153BA382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8E0E2-A3F5-B04F-9678-90EA381B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FE0B-0EDA-4731-8AE6-C2A0E4AC8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526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40937-0E0B-E2A8-D3A5-6D4FABE09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4515-953D-467F-BC55-B5972091B82E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B75F70-F904-DBA7-D030-BD8A3363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785FA-590E-0979-2053-067A64CC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FE0B-0EDA-4731-8AE6-C2A0E4AC8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96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EEAE5-761C-7564-DC32-1BC5114B4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D2D5E-AB94-7743-A8AC-AED77FF8C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28898-3663-47E0-41FF-4BE545509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BB102-D387-F338-6758-DBB9A6D4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4515-953D-467F-BC55-B5972091B82E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F8B38-0520-3963-9114-74639C721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00543-478F-C520-0488-0485F202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FE0B-0EDA-4731-8AE6-C2A0E4AC8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57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ADC06-30B9-86C4-2406-3F0CD61E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1FE80F-6F19-8DCE-D69B-AC897B897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06B69-2093-6139-A64A-F0388FA61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C9B24-2EFC-DE0D-CE61-67A73014B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A4515-953D-467F-BC55-B5972091B82E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5F98D-709F-5F3E-463F-6CF251CEA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22D6-1717-C9A1-C52B-1D5A2008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FE0B-0EDA-4731-8AE6-C2A0E4AC8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8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B6F922-B1E7-E271-53AF-A3441300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85E81-481E-A7BA-7C1E-A76075B91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8B296-6938-AC7A-D912-613AF1DED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6A4515-953D-467F-BC55-B5972091B82E}" type="datetimeFigureOut">
              <a:rPr lang="en-GB" smtClean="0"/>
              <a:t>22/10/2024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7AE2A-DADA-A561-6472-FA21807BB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0B6D1-AF24-3845-E6B0-A0CFDA976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E2FE0B-0EDA-4731-8AE6-C2A0E4AC8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54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592C0E8-DB36-A9EC-4A39-E39F132C239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99770" y="1642207"/>
            <a:ext cx="9586452" cy="907679"/>
          </a:xfrm>
        </p:spPr>
        <p:txBody>
          <a:bodyPr>
            <a:normAutofit fontScale="90000"/>
          </a:bodyPr>
          <a:lstStyle/>
          <a:p>
            <a:br>
              <a:rPr lang="en-GB" sz="4800" b="1" dirty="0">
                <a:solidFill>
                  <a:srgbClr val="00B050"/>
                </a:solidFill>
                <a:latin typeface="Calibri" pitchFamily="34"/>
                <a:cs typeface="Calibri" pitchFamily="34"/>
              </a:rPr>
            </a:br>
            <a:r>
              <a:rPr lang="en-GB" sz="4800" b="1" dirty="0">
                <a:solidFill>
                  <a:srgbClr val="00B050"/>
                </a:solidFill>
                <a:latin typeface="Calibri" pitchFamily="34"/>
                <a:cs typeface="Calibri" pitchFamily="34"/>
              </a:rPr>
              <a:t>SHOW ME YOUR MEDS …PLEASE?</a:t>
            </a:r>
            <a:endParaRPr lang="en-GB" sz="4800" b="1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267E02A-6BA7-6B4B-E152-DD2BEBBF62C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61852" y="3009307"/>
            <a:ext cx="6068296" cy="1401141"/>
          </a:xfrm>
        </p:spPr>
        <p:txBody>
          <a:bodyPr anchor="ctr">
            <a:noAutofit/>
          </a:bodyPr>
          <a:lstStyle/>
          <a:p>
            <a:r>
              <a:rPr lang="en-GB" dirty="0"/>
              <a:t>Deb Gompertz, Complex Care GP</a:t>
            </a:r>
          </a:p>
          <a:p>
            <a:r>
              <a:rPr lang="en-GB" dirty="0"/>
              <a:t>Somerset Foundation Trust</a:t>
            </a:r>
            <a:br>
              <a:rPr lang="en-GB" sz="3200" dirty="0"/>
            </a:br>
            <a:endParaRPr lang="en-GB" sz="310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Picture 7" descr="A blue and green logo&#10;&#10;Description automatically generated">
            <a:extLst>
              <a:ext uri="{FF2B5EF4-FFF2-40B4-BE49-F238E27FC236}">
                <a16:creationId xmlns:a16="http://schemas.microsoft.com/office/drawing/2014/main" id="{136442C9-0813-805A-4EE0-0DFE1810C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62" y="-102232"/>
            <a:ext cx="2291671" cy="97451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BB9FB79-C2A4-5FCA-FA10-AE92C8A45C40}"/>
              </a:ext>
            </a:extLst>
          </p:cNvPr>
          <p:cNvGrpSpPr/>
          <p:nvPr/>
        </p:nvGrpSpPr>
        <p:grpSpPr>
          <a:xfrm>
            <a:off x="9522426" y="125000"/>
            <a:ext cx="2448463" cy="1209410"/>
            <a:chOff x="9286569" y="192102"/>
            <a:chExt cx="2448463" cy="1209410"/>
          </a:xfrm>
        </p:grpSpPr>
        <p:pic>
          <p:nvPicPr>
            <p:cNvPr id="11" name="Picture 10" descr="A blue and white logo&#10;&#10;Description automatically generated">
              <a:extLst>
                <a:ext uri="{FF2B5EF4-FFF2-40B4-BE49-F238E27FC236}">
                  <a16:creationId xmlns:a16="http://schemas.microsoft.com/office/drawing/2014/main" id="{9CD62D2B-E901-1066-FD7A-6D8698AE9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6569" y="192102"/>
              <a:ext cx="2448463" cy="1209410"/>
            </a:xfrm>
            <a:prstGeom prst="rect">
              <a:avLst/>
            </a:prstGeom>
          </p:spPr>
        </p:pic>
        <p:pic>
          <p:nvPicPr>
            <p:cNvPr id="16" name="Picture 15" descr="A green and white logo&#10;&#10;Description automatically generated">
              <a:extLst>
                <a:ext uri="{FF2B5EF4-FFF2-40B4-BE49-F238E27FC236}">
                  <a16:creationId xmlns:a16="http://schemas.microsoft.com/office/drawing/2014/main" id="{47C34F92-26D8-E2E9-AD61-ED5A11F86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700" y="192102"/>
              <a:ext cx="1253332" cy="520055"/>
            </a:xfrm>
            <a:prstGeom prst="rect">
              <a:avLst/>
            </a:prstGeom>
          </p:spPr>
        </p:pic>
      </p:grpSp>
      <p:pic>
        <p:nvPicPr>
          <p:cNvPr id="19" name="Picture 18" descr="A blue and green arrows pointing to a circle&#10;&#10;Description automatically generated with medium confidence">
            <a:extLst>
              <a:ext uri="{FF2B5EF4-FFF2-40B4-BE49-F238E27FC236}">
                <a16:creationId xmlns:a16="http://schemas.microsoft.com/office/drawing/2014/main" id="{35A86097-C276-79C9-902A-5313E815A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26" y="5132102"/>
            <a:ext cx="3182388" cy="1670449"/>
          </a:xfrm>
          <a:prstGeom prst="rect">
            <a:avLst/>
          </a:prstGeom>
        </p:spPr>
      </p:pic>
      <p:pic>
        <p:nvPicPr>
          <p:cNvPr id="3" name="Picture 2" descr="A logo with blue text&#10;&#10;Description automatically generated">
            <a:extLst>
              <a:ext uri="{FF2B5EF4-FFF2-40B4-BE49-F238E27FC236}">
                <a16:creationId xmlns:a16="http://schemas.microsoft.com/office/drawing/2014/main" id="{C69E23D3-9ABE-4FB7-AEE5-F883A580D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21" y="5394336"/>
            <a:ext cx="2753668" cy="1401141"/>
          </a:xfrm>
          <a:prstGeom prst="rect">
            <a:avLst/>
          </a:prstGeom>
        </p:spPr>
      </p:pic>
      <p:pic>
        <p:nvPicPr>
          <p:cNvPr id="6" name="Picture 5" descr="A black and white text&#10;&#10;Description automatically generated">
            <a:extLst>
              <a:ext uri="{FF2B5EF4-FFF2-40B4-BE49-F238E27FC236}">
                <a16:creationId xmlns:a16="http://schemas.microsoft.com/office/drawing/2014/main" id="{A60BF8AE-7CB1-5102-0D05-9B6EE633AF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2" y="5576242"/>
            <a:ext cx="1724124" cy="12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1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67FF71-6977-0D6A-4F91-C1812448D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21"/>
                    </a14:imgEffect>
                    <a14:imgEffect>
                      <a14:saturation sat="96000"/>
                    </a14:imgEffect>
                  </a14:imgLayer>
                </a14:imgProps>
              </a:ext>
            </a:extLst>
          </a:blip>
          <a:srcRect l="10030" r="1105"/>
          <a:stretch/>
        </p:blipFill>
        <p:spPr>
          <a:xfrm>
            <a:off x="7168508" y="837380"/>
            <a:ext cx="4456922" cy="50153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DDFFAA-5BEB-9E5B-0B45-3B4E7AC15E39}"/>
              </a:ext>
            </a:extLst>
          </p:cNvPr>
          <p:cNvSpPr txBox="1"/>
          <p:nvPr/>
        </p:nvSpPr>
        <p:spPr>
          <a:xfrm flipH="1">
            <a:off x="230903" y="1005279"/>
            <a:ext cx="5677833" cy="5015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endParaRPr lang="en-US" sz="32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32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PART 3 – Somerset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endParaRPr lang="en-US" sz="3200" b="1" dirty="0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3200" b="1" dirty="0">
                <a:latin typeface="+mj-lt"/>
                <a:ea typeface="+mj-ea"/>
                <a:cs typeface="+mj-cs"/>
              </a:rPr>
              <a:t>	</a:t>
            </a:r>
            <a:r>
              <a:rPr lang="en-US" sz="3200" dirty="0">
                <a:latin typeface="+mj-lt"/>
                <a:ea typeface="+mj-ea"/>
                <a:cs typeface="+mj-cs"/>
              </a:rPr>
              <a:t>Community Teams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3200" dirty="0">
                <a:latin typeface="+mj-lt"/>
                <a:ea typeface="+mj-ea"/>
                <a:cs typeface="+mj-cs"/>
              </a:rPr>
              <a:t>	Medicine Flow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3200" dirty="0">
                <a:latin typeface="+mj-lt"/>
                <a:ea typeface="+mj-ea"/>
                <a:cs typeface="+mj-cs"/>
              </a:rPr>
              <a:t>	Teaching-resources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endParaRPr lang="en-US" sz="3200" b="1" dirty="0">
              <a:latin typeface="+mj-lt"/>
              <a:ea typeface="+mj-ea"/>
              <a:cs typeface="+mj-cs"/>
            </a:endParaRPr>
          </a:p>
          <a:p>
            <a:pPr marL="457200" indent="-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Arial" panose="020B0604020202020204" pitchFamily="34" charset="0"/>
              <a:buChar char="•"/>
            </a:pPr>
            <a:endParaRPr lang="en-US" sz="3200" b="1" dirty="0">
              <a:latin typeface="+mj-lt"/>
              <a:ea typeface="+mj-ea"/>
              <a:cs typeface="+mj-cs"/>
            </a:endParaRPr>
          </a:p>
          <a:p>
            <a:pPr marL="457200" indent="-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endParaRPr lang="en-US" sz="28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12D6A1A1-E485-DED8-A61D-4665B6C05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61" y="-137138"/>
            <a:ext cx="2291671" cy="9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53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plastic bag full of pills&#10;&#10;Description automatically generated">
            <a:extLst>
              <a:ext uri="{FF2B5EF4-FFF2-40B4-BE49-F238E27FC236}">
                <a16:creationId xmlns:a16="http://schemas.microsoft.com/office/drawing/2014/main" id="{49DD5B4F-6F0E-4562-AB7C-BB37416B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9" r="22132"/>
          <a:stretch/>
        </p:blipFill>
        <p:spPr>
          <a:xfrm>
            <a:off x="8620151" y="971064"/>
            <a:ext cx="2798017" cy="4915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109CB5-362C-AB9E-13DB-E08E2B8D8B43}"/>
              </a:ext>
            </a:extLst>
          </p:cNvPr>
          <p:cNvSpPr txBox="1"/>
          <p:nvPr/>
        </p:nvSpPr>
        <p:spPr>
          <a:xfrm>
            <a:off x="1384300" y="1443820"/>
            <a:ext cx="5765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/>
                </a:solidFill>
              </a:rPr>
              <a:t>FUTURE</a:t>
            </a:r>
          </a:p>
          <a:p>
            <a:endParaRPr lang="en-GB" sz="3200" dirty="0">
              <a:solidFill>
                <a:schemeClr val="accent6"/>
              </a:solidFill>
            </a:endParaRPr>
          </a:p>
          <a:p>
            <a:r>
              <a:rPr lang="en-GB" sz="3200" dirty="0"/>
              <a:t>Collaborative working</a:t>
            </a:r>
          </a:p>
          <a:p>
            <a:endParaRPr lang="en-GB" sz="3200" dirty="0"/>
          </a:p>
          <a:p>
            <a:r>
              <a:rPr lang="en-GB" sz="3200" dirty="0"/>
              <a:t>Structured Medication Reviews</a:t>
            </a:r>
          </a:p>
          <a:p>
            <a:endParaRPr lang="en-GB" sz="3200" dirty="0"/>
          </a:p>
          <a:p>
            <a:r>
              <a:rPr lang="en-GB" sz="3200" dirty="0"/>
              <a:t>Single prescribing document</a:t>
            </a:r>
          </a:p>
          <a:p>
            <a:endParaRPr lang="en-GB" sz="3200" dirty="0"/>
          </a:p>
          <a:p>
            <a:endParaRPr lang="en-GB" sz="3200" dirty="0">
              <a:solidFill>
                <a:schemeClr val="accent6"/>
              </a:solidFill>
            </a:endParaRPr>
          </a:p>
          <a:p>
            <a:endParaRPr lang="en-GB" sz="3200" dirty="0">
              <a:solidFill>
                <a:schemeClr val="accent6"/>
              </a:solidFill>
            </a:endParaRPr>
          </a:p>
        </p:txBody>
      </p:sp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F2AA5CF2-F1C3-DF46-0576-519185EE2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61" y="30761"/>
            <a:ext cx="2291671" cy="9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75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C1C9754-9D6F-71CB-0935-305F8C07B3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309"/>
          <a:stretch>
            <a:fillRect/>
          </a:stretch>
        </p:blipFill>
        <p:spPr>
          <a:xfrm>
            <a:off x="1856803" y="88518"/>
            <a:ext cx="8947150" cy="223644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E97E0A-57E1-C89B-0E90-0DBA94F40CC3}"/>
              </a:ext>
            </a:extLst>
          </p:cNvPr>
          <p:cNvSpPr txBox="1">
            <a:spLocks/>
          </p:cNvSpPr>
          <p:nvPr/>
        </p:nvSpPr>
        <p:spPr>
          <a:xfrm>
            <a:off x="1688015" y="2478285"/>
            <a:ext cx="8815970" cy="180713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  <a:p>
            <a:r>
              <a:rPr lang="en-GB" sz="9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 to the </a:t>
            </a:r>
            <a:r>
              <a:rPr lang="en-GB" sz="9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</a:t>
            </a:r>
          </a:p>
          <a:p>
            <a:endParaRPr lang="en-GB" sz="9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9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 to </a:t>
            </a:r>
            <a:r>
              <a:rPr lang="en-GB" sz="9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</a:t>
            </a:r>
          </a:p>
          <a:p>
            <a:endParaRPr lang="en-GB" sz="9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9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 to </a:t>
            </a:r>
            <a:r>
              <a:rPr lang="en-GB" sz="9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NHS</a:t>
            </a:r>
          </a:p>
        </p:txBody>
      </p:sp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3D769D05-5D5F-23AE-A606-68755B022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22" y="5642704"/>
            <a:ext cx="2155825" cy="916750"/>
          </a:xfrm>
          <a:prstGeom prst="rect">
            <a:avLst/>
          </a:prstGeom>
        </p:spPr>
      </p:pic>
      <p:pic>
        <p:nvPicPr>
          <p:cNvPr id="2" name="Picture 1" descr="A black and white text&#10;&#10;Description automatically generated">
            <a:extLst>
              <a:ext uri="{FF2B5EF4-FFF2-40B4-BE49-F238E27FC236}">
                <a16:creationId xmlns:a16="http://schemas.microsoft.com/office/drawing/2014/main" id="{23586058-48EC-8D4E-6AA0-3B181E0B9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0" y="5400557"/>
            <a:ext cx="1724124" cy="1219270"/>
          </a:xfrm>
          <a:prstGeom prst="rect">
            <a:avLst/>
          </a:prstGeom>
        </p:spPr>
      </p:pic>
      <p:pic>
        <p:nvPicPr>
          <p:cNvPr id="4" name="Picture 3" descr="A logo with blue text&#10;&#10;Description automatically generated">
            <a:extLst>
              <a:ext uri="{FF2B5EF4-FFF2-40B4-BE49-F238E27FC236}">
                <a16:creationId xmlns:a16="http://schemas.microsoft.com/office/drawing/2014/main" id="{FFD8365F-A967-C396-59C7-C97A6D756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99" y="5158313"/>
            <a:ext cx="2753668" cy="1401141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9343A44F-DCFC-84A0-B6F2-42C039216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757" y="5158310"/>
            <a:ext cx="2344393" cy="1158005"/>
          </a:xfrm>
          <a:prstGeom prst="rect">
            <a:avLst/>
          </a:prstGeom>
        </p:spPr>
      </p:pic>
      <p:pic>
        <p:nvPicPr>
          <p:cNvPr id="8" name="Picture 7" descr="A blue and green arrows pointing to a circle&#10;&#10;Description automatically generated with medium confidence">
            <a:extLst>
              <a:ext uri="{FF2B5EF4-FFF2-40B4-BE49-F238E27FC236}">
                <a16:creationId xmlns:a16="http://schemas.microsoft.com/office/drawing/2014/main" id="{825AA73E-A21A-79E3-BCA1-8BB342DC2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02089"/>
            <a:ext cx="3182388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0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2F168DB3-E66C-A0AF-63EF-1871FA1B0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1851446"/>
            <a:ext cx="8338511" cy="355983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GB" sz="2800" b="1" cap="none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GB" sz="3200" b="1" cap="none" dirty="0">
                <a:solidFill>
                  <a:schemeClr val="tx1"/>
                </a:solidFill>
              </a:rPr>
              <a:t>Reduction in medicines waste</a:t>
            </a:r>
          </a:p>
          <a:p>
            <a:pPr algn="l">
              <a:spcBef>
                <a:spcPts val="0"/>
              </a:spcBef>
            </a:pPr>
            <a:endParaRPr lang="en-GB" sz="3200" b="1" cap="none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GB" sz="3200" b="1" cap="none" dirty="0">
                <a:solidFill>
                  <a:schemeClr val="tx1"/>
                </a:solidFill>
              </a:rPr>
              <a:t>Individualised care</a:t>
            </a:r>
          </a:p>
          <a:p>
            <a:pPr algn="l">
              <a:spcBef>
                <a:spcPts val="0"/>
              </a:spcBef>
            </a:pPr>
            <a:endParaRPr lang="en-GB" sz="3200" b="1" cap="none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GB" sz="3200" b="1" cap="none" dirty="0">
                <a:solidFill>
                  <a:schemeClr val="tx1"/>
                </a:solidFill>
              </a:rPr>
              <a:t>Environmental and cost saving benefits</a:t>
            </a:r>
          </a:p>
        </p:txBody>
      </p:sp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BE183F33-8EC0-D80C-0A3F-719BD03B9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0147"/>
            <a:ext cx="2291671" cy="9745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AFB563-9F30-1159-D9CB-72F0E26B7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51" r="-2" b="11728"/>
          <a:stretch/>
        </p:blipFill>
        <p:spPr>
          <a:xfrm>
            <a:off x="7569200" y="1134203"/>
            <a:ext cx="4356100" cy="458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44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C397AC-D5F0-3E80-BB2A-15BEF456EABC}"/>
              </a:ext>
            </a:extLst>
          </p:cNvPr>
          <p:cNvSpPr txBox="1"/>
          <p:nvPr/>
        </p:nvSpPr>
        <p:spPr>
          <a:xfrm>
            <a:off x="-440257" y="1228397"/>
            <a:ext cx="779272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PART 1</a:t>
            </a:r>
          </a:p>
          <a:p>
            <a:pPr marL="9144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9144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ommunity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: 12 weeks</a:t>
            </a:r>
          </a:p>
          <a:p>
            <a:pPr marL="9144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914400"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1047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individual months of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prescriptions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914400"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1693 Kg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avoidable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carbon emissions</a:t>
            </a:r>
          </a:p>
          <a:p>
            <a:pPr marL="914400"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5417 miles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in UK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petrol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car</a:t>
            </a:r>
          </a:p>
        </p:txBody>
      </p:sp>
      <p:pic>
        <p:nvPicPr>
          <p:cNvPr id="5" name="Picture 9" descr="A trash can filled with plastic bottles&#10;&#10;Description automatically generated">
            <a:extLst>
              <a:ext uri="{FF2B5EF4-FFF2-40B4-BE49-F238E27FC236}">
                <a16:creationId xmlns:a16="http://schemas.microsoft.com/office/drawing/2014/main" id="{030B4E9C-3345-1809-878B-04249C86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621" y="1325921"/>
            <a:ext cx="3429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FB58C67B-85C9-6474-2740-8BC1C925A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8574"/>
            <a:ext cx="2291671" cy="9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53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A6A3470-A569-4A42-9EC1-E7AE931BB862" descr="Screenshot 2023-06-26 at 20.43.45.png">
            <a:extLst>
              <a:ext uri="{FF2B5EF4-FFF2-40B4-BE49-F238E27FC236}">
                <a16:creationId xmlns:a16="http://schemas.microsoft.com/office/drawing/2014/main" id="{FFD0ADCE-1376-4107-DCBC-BB5B70CFB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" t="21607" b="10729"/>
          <a:stretch/>
        </p:blipFill>
        <p:spPr bwMode="auto">
          <a:xfrm flipH="1">
            <a:off x="4334257" y="1465014"/>
            <a:ext cx="3126502" cy="422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94F029-DE11-603D-27E1-AE5120A81D97}"/>
              </a:ext>
            </a:extLst>
          </p:cNvPr>
          <p:cNvSpPr txBox="1">
            <a:spLocks/>
          </p:cNvSpPr>
          <p:nvPr/>
        </p:nvSpPr>
        <p:spPr>
          <a:xfrm>
            <a:off x="139700" y="1465014"/>
            <a:ext cx="4702409" cy="4475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</a:t>
            </a:r>
            <a:r>
              <a:rPr lang="en-GB" sz="1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Holistic care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GB" sz="1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Shared decision making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Cognitive impairment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identification 		</a:t>
            </a:r>
            <a:r>
              <a:rPr lang="en-GB" sz="1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9600" dirty="0"/>
              <a:t>							</a:t>
            </a:r>
          </a:p>
          <a:p>
            <a:pPr>
              <a:lnSpc>
                <a:spcPct val="120000"/>
              </a:lnSpc>
            </a:pPr>
            <a:r>
              <a:rPr lang="en-GB" sz="9600" dirty="0"/>
              <a:t>	</a:t>
            </a:r>
          </a:p>
          <a:p>
            <a:pPr>
              <a:lnSpc>
                <a:spcPct val="120000"/>
              </a:lnSpc>
            </a:pPr>
            <a:r>
              <a:rPr lang="en-GB" sz="9600" dirty="0"/>
              <a:t>															</a:t>
            </a:r>
          </a:p>
          <a:p>
            <a:pPr lvl="8"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endParaRPr lang="en-GB" b="1" dirty="0"/>
          </a:p>
          <a:p>
            <a:pPr>
              <a:lnSpc>
                <a:spcPct val="120000"/>
              </a:lnSpc>
            </a:pPr>
            <a:r>
              <a:rPr lang="en-GB" dirty="0"/>
              <a:t>								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								</a:t>
            </a:r>
            <a:endParaRPr lang="en-GB" sz="7400" dirty="0"/>
          </a:p>
          <a:p>
            <a:pPr>
              <a:lnSpc>
                <a:spcPct val="120000"/>
              </a:lnSpc>
            </a:pPr>
            <a:r>
              <a:rPr lang="en-GB" sz="7400" dirty="0"/>
              <a:t>											 </a:t>
            </a:r>
            <a:endParaRPr lang="en-GB" sz="7400" b="1" dirty="0"/>
          </a:p>
          <a:p>
            <a:pPr lvl="8">
              <a:lnSpc>
                <a:spcPct val="120000"/>
              </a:lnSpc>
            </a:pPr>
            <a:r>
              <a:rPr lang="en-GB" sz="7400" b="1" dirty="0"/>
              <a:t>											</a:t>
            </a:r>
          </a:p>
          <a:p>
            <a:pPr lvl="8">
              <a:lnSpc>
                <a:spcPct val="120000"/>
              </a:lnSpc>
            </a:pPr>
            <a:r>
              <a:rPr lang="en-GB" sz="7400" b="1" dirty="0"/>
              <a:t>							</a:t>
            </a:r>
          </a:p>
          <a:p>
            <a:pPr lvl="8">
              <a:lnSpc>
                <a:spcPct val="120000"/>
              </a:lnSpc>
            </a:pPr>
            <a:r>
              <a:rPr lang="en-GB" sz="9600" dirty="0"/>
              <a:t>			</a:t>
            </a:r>
          </a:p>
          <a:p>
            <a:pPr>
              <a:lnSpc>
                <a:spcPct val="120000"/>
              </a:lnSpc>
            </a:pPr>
            <a:endParaRPr lang="en-GB" sz="9600" dirty="0"/>
          </a:p>
          <a:p>
            <a:pPr lvl="8">
              <a:lnSpc>
                <a:spcPct val="120000"/>
              </a:lnSpc>
            </a:pPr>
            <a:endParaRPr lang="en-GB" sz="9600" dirty="0"/>
          </a:p>
          <a:p>
            <a:pPr>
              <a:lnSpc>
                <a:spcPct val="120000"/>
              </a:lnSpc>
            </a:pPr>
            <a:endParaRPr lang="en-GB" sz="2200" dirty="0"/>
          </a:p>
          <a:p>
            <a:pPr>
              <a:lnSpc>
                <a:spcPct val="120000"/>
              </a:lnSpc>
            </a:pPr>
            <a:endParaRPr lang="en-GB" sz="2200" dirty="0"/>
          </a:p>
          <a:p>
            <a:pPr>
              <a:lnSpc>
                <a:spcPct val="120000"/>
              </a:lnSpc>
            </a:pPr>
            <a:br>
              <a:rPr lang="en-GB" dirty="0"/>
            </a:br>
            <a:endParaRPr lang="en-GB" dirty="0"/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1C5C0-EC01-3F3E-984A-EDB0E9A730D5}"/>
              </a:ext>
            </a:extLst>
          </p:cNvPr>
          <p:cNvSpPr txBox="1"/>
          <p:nvPr/>
        </p:nvSpPr>
        <p:spPr>
          <a:xfrm>
            <a:off x="6777319" y="1465014"/>
            <a:ext cx="5109882" cy="471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		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HEALTH/SOCIAL CARE</a:t>
            </a:r>
          </a:p>
          <a:p>
            <a:pPr marL="0" marR="0" lvl="0" indent="0" algn="l" defTabSz="457200" rtl="0" eaLnBrk="1" fontAlgn="auto" latinLnBrk="0" hangingPunct="1"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rgbClr val="1E5155">
                  <a:lumMod val="40000"/>
                  <a:lumOff val="60000"/>
                </a:srgbClr>
              </a:buClr>
              <a:buSzPct val="80000"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Treatment long term conditions</a:t>
            </a:r>
          </a:p>
          <a:p>
            <a:pPr lvl="2">
              <a:buClr>
                <a:srgbClr val="1E5155">
                  <a:lumMod val="40000"/>
                  <a:lumOff val="60000"/>
                </a:srgbClr>
              </a:buClr>
              <a:buSzPct val="80000"/>
              <a:defRPr/>
            </a:pP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rgbClr val="1E5155">
                  <a:lumMod val="40000"/>
                  <a:lumOff val="60000"/>
                </a:srgbClr>
              </a:buClr>
              <a:buSzPct val="80000"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Simplification of medication regimes</a:t>
            </a:r>
          </a:p>
          <a:p>
            <a:pPr lvl="2">
              <a:buClr>
                <a:srgbClr val="1E5155">
                  <a:lumMod val="40000"/>
                  <a:lumOff val="60000"/>
                </a:srgbClr>
              </a:buClr>
              <a:buSzPct val="80000"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rgbClr val="1E5155">
                  <a:lumMod val="40000"/>
                  <a:lumOff val="60000"/>
                </a:srgbClr>
              </a:buClr>
              <a:buSzPct val="80000"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  <a:p>
            <a:pPr marL="3886200" marR="0" lvl="8" indent="-228600" algn="l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8" name="Picture 7" descr="A blue and green logo&#10;&#10;Description automatically generated">
            <a:extLst>
              <a:ext uri="{FF2B5EF4-FFF2-40B4-BE49-F238E27FC236}">
                <a16:creationId xmlns:a16="http://schemas.microsoft.com/office/drawing/2014/main" id="{B46BBF12-8AE0-295F-65AD-011E0EEEA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83" y="5940534"/>
            <a:ext cx="2291671" cy="9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43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sh register with pills and money on top of it&#10;&#10;Description automatically generated">
            <a:extLst>
              <a:ext uri="{FF2B5EF4-FFF2-40B4-BE49-F238E27FC236}">
                <a16:creationId xmlns:a16="http://schemas.microsoft.com/office/drawing/2014/main" id="{2B19EB93-0660-DAEF-56D6-2B222DC67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2380" y="1166074"/>
            <a:ext cx="4765778" cy="476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E59CF3CE-824D-EE34-40C9-1CDF24F23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474" y="1493948"/>
            <a:ext cx="4330526" cy="4110030"/>
          </a:xfrm>
          <a:prstGeom prst="rect">
            <a:avLst/>
          </a:prstGeom>
        </p:spPr>
      </p:pic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D3D5653F-8CAC-FCF5-22C6-F5853C295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62" y="-101587"/>
            <a:ext cx="2291671" cy="9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19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80BA3A-0F22-BCBF-8515-286CE0E08279}"/>
              </a:ext>
            </a:extLst>
          </p:cNvPr>
          <p:cNvSpPr txBox="1"/>
          <p:nvPr/>
        </p:nvSpPr>
        <p:spPr>
          <a:xfrm>
            <a:off x="252155" y="1404257"/>
            <a:ext cx="535015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B050"/>
                </a:solidFill>
              </a:rPr>
              <a:t>Part 2 – Retirement Village</a:t>
            </a:r>
          </a:p>
          <a:p>
            <a:endParaRPr lang="en-GB" dirty="0"/>
          </a:p>
          <a:p>
            <a:r>
              <a:rPr lang="en-GB" sz="3200" dirty="0"/>
              <a:t>Replicate</a:t>
            </a:r>
          </a:p>
          <a:p>
            <a:endParaRPr lang="en-GB" sz="3200" dirty="0"/>
          </a:p>
          <a:p>
            <a:r>
              <a:rPr lang="en-GB" sz="3200" dirty="0"/>
              <a:t>Populations most benefit</a:t>
            </a:r>
          </a:p>
          <a:p>
            <a:endParaRPr lang="en-GB" sz="3200" dirty="0"/>
          </a:p>
          <a:p>
            <a:r>
              <a:rPr lang="en-GB" sz="3200" dirty="0"/>
              <a:t>Proactive</a:t>
            </a:r>
          </a:p>
        </p:txBody>
      </p:sp>
      <p:pic>
        <p:nvPicPr>
          <p:cNvPr id="5" name="Picture 2" descr="Read Upstream And Never Solve Problems Again » Pixallus">
            <a:extLst>
              <a:ext uri="{FF2B5EF4-FFF2-40B4-BE49-F238E27FC236}">
                <a16:creationId xmlns:a16="http://schemas.microsoft.com/office/drawing/2014/main" id="{9A075785-5E2C-5408-C949-10C017498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304" y="1153886"/>
            <a:ext cx="6325170" cy="46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9CD64937-93E7-72DE-947A-8AE784C77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61" y="30761"/>
            <a:ext cx="2291671" cy="9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36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5A6646-243A-3FEE-EE0B-5F6CF78BCA95}"/>
              </a:ext>
            </a:extLst>
          </p:cNvPr>
          <p:cNvGrpSpPr/>
          <p:nvPr/>
        </p:nvGrpSpPr>
        <p:grpSpPr>
          <a:xfrm>
            <a:off x="1401614" y="1255128"/>
            <a:ext cx="9556117" cy="4627648"/>
            <a:chOff x="1319706" y="744344"/>
            <a:chExt cx="9556117" cy="4627648"/>
          </a:xfrm>
        </p:grpSpPr>
        <p:pic>
          <p:nvPicPr>
            <p:cNvPr id="5" name="Picture 4" descr="Two Empty Hospital Beds High-Res Stock Photo - Getty Images">
              <a:extLst>
                <a:ext uri="{FF2B5EF4-FFF2-40B4-BE49-F238E27FC236}">
                  <a16:creationId xmlns:a16="http://schemas.microsoft.com/office/drawing/2014/main" id="{BFD3DB34-162B-DE57-3926-5983DB9721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9" r="23951"/>
            <a:stretch/>
          </p:blipFill>
          <p:spPr bwMode="auto">
            <a:xfrm>
              <a:off x="3793813" y="744344"/>
              <a:ext cx="4627646" cy="4627648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uge Participation at Town Hall Meeting | North Beach Sun | Outer Banks ...">
              <a:extLst>
                <a:ext uri="{FF2B5EF4-FFF2-40B4-BE49-F238E27FC236}">
                  <a16:creationId xmlns:a16="http://schemas.microsoft.com/office/drawing/2014/main" id="{BE388190-3B4D-8693-048E-3F68AAD958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16" r="5703" b="5"/>
            <a:stretch/>
          </p:blipFill>
          <p:spPr bwMode="auto">
            <a:xfrm>
              <a:off x="1319706" y="1757695"/>
              <a:ext cx="2590737" cy="2926956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fun playing checkers - retirement village uk stock pictures, royalty-free photos &amp; images">
              <a:extLst>
                <a:ext uri="{FF2B5EF4-FFF2-40B4-BE49-F238E27FC236}">
                  <a16:creationId xmlns:a16="http://schemas.microsoft.com/office/drawing/2014/main" id="{3848D63B-B811-D92A-CBBF-8D66D8A67D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8" r="29462" b="-3"/>
            <a:stretch/>
          </p:blipFill>
          <p:spPr bwMode="auto">
            <a:xfrm>
              <a:off x="8297994" y="1757695"/>
              <a:ext cx="2577829" cy="2926956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A blue and green logo&#10;&#10;Description automatically generated">
            <a:extLst>
              <a:ext uri="{FF2B5EF4-FFF2-40B4-BE49-F238E27FC236}">
                <a16:creationId xmlns:a16="http://schemas.microsoft.com/office/drawing/2014/main" id="{03AEF174-F04F-821F-1645-947E0143C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14" y="-89555"/>
            <a:ext cx="2291671" cy="9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5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9CD62D2B-E901-1066-FD7A-6D8698AE9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500" y="177533"/>
            <a:ext cx="2448463" cy="120941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92D4ED-2B24-29F9-0D4C-28C112177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625901"/>
              </p:ext>
            </p:extLst>
          </p:nvPr>
        </p:nvGraphicFramePr>
        <p:xfrm>
          <a:off x="2966720" y="1078169"/>
          <a:ext cx="6238240" cy="4865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6120">
                  <a:extLst>
                    <a:ext uri="{9D8B030D-6E8A-4147-A177-3AD203B41FA5}">
                      <a16:colId xmlns:a16="http://schemas.microsoft.com/office/drawing/2014/main" val="861906699"/>
                    </a:ext>
                  </a:extLst>
                </a:gridCol>
                <a:gridCol w="1252120">
                  <a:extLst>
                    <a:ext uri="{9D8B030D-6E8A-4147-A177-3AD203B41FA5}">
                      <a16:colId xmlns:a16="http://schemas.microsoft.com/office/drawing/2014/main" val="173226695"/>
                    </a:ext>
                  </a:extLst>
                </a:gridCol>
              </a:tblGrid>
              <a:tr h="1092950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Incidence of non-adherence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18053"/>
                  </a:ext>
                </a:extLst>
              </a:tr>
              <a:tr h="1257576">
                <a:tc>
                  <a:txBody>
                    <a:bodyPr/>
                    <a:lstStyle/>
                    <a:p>
                      <a:r>
                        <a:rPr lang="en-GB" sz="2000" dirty="0"/>
                        <a:t>People receiving visits</a:t>
                      </a:r>
                      <a:r>
                        <a:rPr lang="en-GB" sz="2000" baseline="0" dirty="0"/>
                        <a:t> in the community</a:t>
                      </a:r>
                      <a:endParaRPr lang="en-GB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859737"/>
                  </a:ext>
                </a:extLst>
              </a:tr>
              <a:tr h="1257576">
                <a:tc>
                  <a:txBody>
                    <a:bodyPr/>
                    <a:lstStyle/>
                    <a:p>
                      <a:r>
                        <a:rPr lang="en-GB" sz="2000" dirty="0"/>
                        <a:t>Retirement village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94839"/>
                  </a:ext>
                </a:extLst>
              </a:tr>
              <a:tr h="1257576">
                <a:tc>
                  <a:txBody>
                    <a:bodyPr/>
                    <a:lstStyle/>
                    <a:p>
                      <a:r>
                        <a:rPr lang="en-GB" sz="2000" dirty="0"/>
                        <a:t>Medically optimised ward</a:t>
                      </a:r>
                    </a:p>
                    <a:p>
                      <a:r>
                        <a:rPr lang="en-GB" sz="2000" dirty="0"/>
                        <a:t>(Assessed as needing follow up)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788238"/>
                  </a:ext>
                </a:extLst>
              </a:tr>
            </a:tbl>
          </a:graphicData>
        </a:graphic>
      </p:graphicFrame>
      <p:pic>
        <p:nvPicPr>
          <p:cNvPr id="5" name="Picture 4" descr="A blue and green logo&#10;&#10;Description automatically generated">
            <a:extLst>
              <a:ext uri="{FF2B5EF4-FFF2-40B4-BE49-F238E27FC236}">
                <a16:creationId xmlns:a16="http://schemas.microsoft.com/office/drawing/2014/main" id="{C0EB35D2-52D7-FD70-0163-0CCCB82C1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61" y="30761"/>
            <a:ext cx="2291671" cy="9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06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4B7E72-6727-DEAE-E711-69AE2BEF540A}"/>
              </a:ext>
            </a:extLst>
          </p:cNvPr>
          <p:cNvSpPr/>
          <p:nvPr/>
        </p:nvSpPr>
        <p:spPr>
          <a:xfrm>
            <a:off x="-195942" y="1208314"/>
            <a:ext cx="126381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algn="just">
              <a:spcAft>
                <a:spcPts val="0"/>
              </a:spcAft>
            </a:pPr>
            <a:r>
              <a:rPr lang="en-GB" sz="32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Complex care in the community (original study)	12 weeks</a:t>
            </a:r>
            <a:endParaRPr lang="en-GB" sz="32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0" algn="just">
              <a:spcAft>
                <a:spcPts val="0"/>
              </a:spcAft>
            </a:pPr>
            <a:endParaRPr lang="en-GB" sz="3200" b="1" dirty="0">
              <a:solidFill>
                <a:srgbClr val="00B05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286000" algn="just"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</a:rPr>
              <a:t>1047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 individual months of prescription 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0" algn="just"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</a:rPr>
              <a:t>1693Kg 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avoidable carbon emission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 algn="just"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 algn="just">
              <a:spcAft>
                <a:spcPts val="0"/>
              </a:spcAft>
            </a:pPr>
            <a:endParaRPr lang="en-GB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914400" algn="just">
              <a:spcAft>
                <a:spcPts val="0"/>
              </a:spcAft>
            </a:pPr>
            <a:r>
              <a:rPr lang="en-GB" sz="28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Retirement village (part 2)  6 weeks		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	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0" algn="just">
              <a:spcAft>
                <a:spcPts val="0"/>
              </a:spcAft>
            </a:pPr>
            <a:endParaRPr lang="en-GB" sz="28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286000" algn="just"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</a:rPr>
              <a:t>10.3 kg 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weight of unpackaged medicines collected</a:t>
            </a:r>
          </a:p>
          <a:p>
            <a:pPr marL="2286000" algn="just"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</a:rPr>
              <a:t>515 i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ndividual months of prescriptions estimated not taken 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0" algn="just">
              <a:spcAft>
                <a:spcPts val="0"/>
              </a:spcAft>
            </a:pP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</a:rPr>
              <a:t>846.5Kg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 estimated avoidable carbon emission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 algn="just">
              <a:spcAft>
                <a:spcPts val="0"/>
              </a:spcAft>
            </a:pPr>
            <a:endParaRPr lang="en-GB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A blue and green logo&#10;&#10;Description automatically generated">
            <a:extLst>
              <a:ext uri="{FF2B5EF4-FFF2-40B4-BE49-F238E27FC236}">
                <a16:creationId xmlns:a16="http://schemas.microsoft.com/office/drawing/2014/main" id="{610FFF5E-1036-03AD-C785-795DA5521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52"/>
            <a:ext cx="2291671" cy="9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78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AB43B4EA62014DA3521F03080D87A0" ma:contentTypeVersion="11" ma:contentTypeDescription="Create a new document." ma:contentTypeScope="" ma:versionID="eca52bdbcc35c0af27b26c21a6d785f0">
  <xsd:schema xmlns:xsd="http://www.w3.org/2001/XMLSchema" xmlns:xs="http://www.w3.org/2001/XMLSchema" xmlns:p="http://schemas.microsoft.com/office/2006/metadata/properties" xmlns:ns2="63c63993-1e74-4990-af92-166e09ff1632" xmlns:ns3="2bd0ee4e-c369-4dc0-bfc3-5f67801df836" targetNamespace="http://schemas.microsoft.com/office/2006/metadata/properties" ma:root="true" ma:fieldsID="956354d370264d3fe41b19b212c943bd" ns2:_="" ns3:_="">
    <xsd:import namespace="63c63993-1e74-4990-af92-166e09ff1632"/>
    <xsd:import namespace="2bd0ee4e-c369-4dc0-bfc3-5f67801df8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c63993-1e74-4990-af92-166e09ff16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b78936a-45aa-4f8b-a96b-2dbbd6e690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d0ee4e-c369-4dc0-bfc3-5f67801df83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99dd571-4ea5-4694-9066-4f6494e97c94}" ma:internalName="TaxCatchAll" ma:showField="CatchAllData" ma:web="2bd0ee4e-c369-4dc0-bfc3-5f67801df8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d0ee4e-c369-4dc0-bfc3-5f67801df836" xsi:nil="true"/>
    <lcf76f155ced4ddcb4097134ff3c332f xmlns="63c63993-1e74-4990-af92-166e09ff163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B80048-84DB-4C0E-9A7C-B62E57AA07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c63993-1e74-4990-af92-166e09ff1632"/>
    <ds:schemaRef ds:uri="2bd0ee4e-c369-4dc0-bfc3-5f67801df8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B0F0E4-95DF-4EFB-BE82-A5B696E052B8}">
  <ds:schemaRefs>
    <ds:schemaRef ds:uri="http://schemas.microsoft.com/office/2006/metadata/properties"/>
    <ds:schemaRef ds:uri="http://schemas.microsoft.com/office/infopath/2007/PartnerControls"/>
    <ds:schemaRef ds:uri="2bd0ee4e-c369-4dc0-bfc3-5f67801df836"/>
    <ds:schemaRef ds:uri="63c63993-1e74-4990-af92-166e09ff1632"/>
  </ds:schemaRefs>
</ds:datastoreItem>
</file>

<file path=customXml/itemProps3.xml><?xml version="1.0" encoding="utf-8"?>
<ds:datastoreItem xmlns:ds="http://schemas.openxmlformats.org/officeDocument/2006/customXml" ds:itemID="{9AAC8533-0AC3-499D-8426-BBCB1FD510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280</Words>
  <Application>Microsoft Office PowerPoint</Application>
  <PresentationFormat>Widescreen</PresentationFormat>
  <Paragraphs>98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Century Gothic</vt:lpstr>
      <vt:lpstr>Wingdings 3</vt:lpstr>
      <vt:lpstr>Office Theme</vt:lpstr>
      <vt:lpstr> SHOW ME YOUR MEDS …PLEASE?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 ME YOUR MEDS …PLEASE?</dc:title>
  <dc:creator>ClaireA Butler</dc:creator>
  <cp:lastModifiedBy>ClaireA Butler</cp:lastModifiedBy>
  <cp:revision>9</cp:revision>
  <dcterms:created xsi:type="dcterms:W3CDTF">2024-06-18T14:07:44Z</dcterms:created>
  <dcterms:modified xsi:type="dcterms:W3CDTF">2024-10-22T15:43:44Z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0x01010016AB43B4EA62014DA3521F03080D87A0</vt:lpwstr>
  </property>
</Properties>
</file>