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92" r:id="rId3"/>
    <p:sldId id="261" r:id="rId4"/>
    <p:sldId id="267" r:id="rId5"/>
    <p:sldId id="294" r:id="rId6"/>
    <p:sldId id="268" r:id="rId7"/>
    <p:sldId id="270" r:id="rId8"/>
    <p:sldId id="269" r:id="rId9"/>
    <p:sldId id="271" r:id="rId10"/>
    <p:sldId id="273" r:id="rId11"/>
    <p:sldId id="272" r:id="rId12"/>
    <p:sldId id="259" r:id="rId13"/>
    <p:sldId id="274" r:id="rId14"/>
    <p:sldId id="275" r:id="rId15"/>
    <p:sldId id="288" r:id="rId16"/>
    <p:sldId id="291" r:id="rId17"/>
    <p:sldId id="290" r:id="rId18"/>
    <p:sldId id="285" r:id="rId19"/>
    <p:sldId id="276" r:id="rId20"/>
    <p:sldId id="295" r:id="rId21"/>
    <p:sldId id="277" r:id="rId22"/>
    <p:sldId id="287" r:id="rId23"/>
    <p:sldId id="289" r:id="rId24"/>
    <p:sldId id="278" r:id="rId25"/>
    <p:sldId id="279" r:id="rId26"/>
    <p:sldId id="293" r:id="rId27"/>
    <p:sldId id="281" r:id="rId28"/>
    <p:sldId id="299" r:id="rId29"/>
    <p:sldId id="300" r:id="rId30"/>
    <p:sldId id="260" r:id="rId31"/>
    <p:sldId id="296" r:id="rId32"/>
    <p:sldId id="264" r:id="rId33"/>
    <p:sldId id="297" r:id="rId34"/>
    <p:sldId id="265" r:id="rId35"/>
    <p:sldId id="282" r:id="rId36"/>
    <p:sldId id="284" r:id="rId37"/>
    <p:sldId id="28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Smith" initials="KS" lastIdx="36" clrIdx="0">
    <p:extLst>
      <p:ext uri="{19B8F6BF-5375-455C-9EA6-DF929625EA0E}">
        <p15:presenceInfo xmlns:p15="http://schemas.microsoft.com/office/powerpoint/2012/main" userId="S::katie@prescqipp.info::57ffd059-537b-4cd6-8bb8-9419cac3f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B0788-284D-4C3C-A7D0-F25DF5289AF1}" v="4" dt="2021-10-07T08:13:41.2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848" autoAdjust="0"/>
  </p:normalViewPr>
  <p:slideViewPr>
    <p:cSldViewPr snapToGrid="0">
      <p:cViewPr varScale="1">
        <p:scale>
          <a:sx n="101" d="100"/>
          <a:sy n="101" d="100"/>
        </p:scale>
        <p:origin x="126"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Homan" userId="6246227e8677d37d" providerId="LiveId" clId="{B83B0788-284D-4C3C-A7D0-F25DF5289AF1}"/>
    <pc:docChg chg="undo custSel addSld delSld modSld">
      <pc:chgData name="Karen Homan" userId="6246227e8677d37d" providerId="LiveId" clId="{B83B0788-284D-4C3C-A7D0-F25DF5289AF1}" dt="2021-10-08T12:44:01.772" v="240" actId="47"/>
      <pc:docMkLst>
        <pc:docMk/>
      </pc:docMkLst>
      <pc:sldChg chg="modSp mod">
        <pc:chgData name="Karen Homan" userId="6246227e8677d37d" providerId="LiveId" clId="{B83B0788-284D-4C3C-A7D0-F25DF5289AF1}" dt="2021-10-07T08:09:54.790" v="69" actId="20577"/>
        <pc:sldMkLst>
          <pc:docMk/>
          <pc:sldMk cId="4115510363" sldId="261"/>
        </pc:sldMkLst>
        <pc:spChg chg="mod">
          <ac:chgData name="Karen Homan" userId="6246227e8677d37d" providerId="LiveId" clId="{B83B0788-284D-4C3C-A7D0-F25DF5289AF1}" dt="2021-10-07T08:09:54.790" v="69" actId="20577"/>
          <ac:spMkLst>
            <pc:docMk/>
            <pc:sldMk cId="4115510363" sldId="261"/>
            <ac:spMk id="8" creationId="{00000000-0000-0000-0000-000000000000}"/>
          </ac:spMkLst>
        </pc:spChg>
      </pc:sldChg>
      <pc:sldChg chg="modSp mod">
        <pc:chgData name="Karen Homan" userId="6246227e8677d37d" providerId="LiveId" clId="{B83B0788-284D-4C3C-A7D0-F25DF5289AF1}" dt="2021-10-07T08:10:21.566" v="71" actId="20577"/>
        <pc:sldMkLst>
          <pc:docMk/>
          <pc:sldMk cId="1855045327" sldId="271"/>
        </pc:sldMkLst>
        <pc:spChg chg="mod">
          <ac:chgData name="Karen Homan" userId="6246227e8677d37d" providerId="LiveId" clId="{B83B0788-284D-4C3C-A7D0-F25DF5289AF1}" dt="2021-10-07T08:10:21.566" v="71" actId="20577"/>
          <ac:spMkLst>
            <pc:docMk/>
            <pc:sldMk cId="1855045327" sldId="271"/>
            <ac:spMk id="3" creationId="{D8CC0D8C-6558-4E20-B272-3573952F419C}"/>
          </ac:spMkLst>
        </pc:spChg>
      </pc:sldChg>
      <pc:sldChg chg="modSp mod">
        <pc:chgData name="Karen Homan" userId="6246227e8677d37d" providerId="LiveId" clId="{B83B0788-284D-4C3C-A7D0-F25DF5289AF1}" dt="2021-10-07T08:10:37.547" v="77" actId="20577"/>
        <pc:sldMkLst>
          <pc:docMk/>
          <pc:sldMk cId="1679845820" sldId="272"/>
        </pc:sldMkLst>
        <pc:graphicFrameChg chg="modGraphic">
          <ac:chgData name="Karen Homan" userId="6246227e8677d37d" providerId="LiveId" clId="{B83B0788-284D-4C3C-A7D0-F25DF5289AF1}" dt="2021-10-07T08:10:37.547" v="77" actId="20577"/>
          <ac:graphicFrameMkLst>
            <pc:docMk/>
            <pc:sldMk cId="1679845820" sldId="272"/>
            <ac:graphicFrameMk id="11" creationId="{8395AEC6-E903-4D1F-B703-EAE1EA643ABC}"/>
          </ac:graphicFrameMkLst>
        </pc:graphicFrameChg>
      </pc:sldChg>
      <pc:sldChg chg="modSp mod addCm delCm">
        <pc:chgData name="Karen Homan" userId="6246227e8677d37d" providerId="LiveId" clId="{B83B0788-284D-4C3C-A7D0-F25DF5289AF1}" dt="2021-10-06T08:45:55.606" v="22" actId="1592"/>
        <pc:sldMkLst>
          <pc:docMk/>
          <pc:sldMk cId="1098639205" sldId="276"/>
        </pc:sldMkLst>
        <pc:spChg chg="mod">
          <ac:chgData name="Karen Homan" userId="6246227e8677d37d" providerId="LiveId" clId="{B83B0788-284D-4C3C-A7D0-F25DF5289AF1}" dt="2021-10-06T08:45:52.715" v="21" actId="6549"/>
          <ac:spMkLst>
            <pc:docMk/>
            <pc:sldMk cId="1098639205" sldId="276"/>
            <ac:spMk id="3" creationId="{7E619918-EC3E-428A-B256-D224FC5D19C2}"/>
          </ac:spMkLst>
        </pc:spChg>
      </pc:sldChg>
      <pc:sldChg chg="modSp mod">
        <pc:chgData name="Karen Homan" userId="6246227e8677d37d" providerId="LiveId" clId="{B83B0788-284D-4C3C-A7D0-F25DF5289AF1}" dt="2021-10-07T08:13:25.961" v="115" actId="13926"/>
        <pc:sldMkLst>
          <pc:docMk/>
          <pc:sldMk cId="2863312471" sldId="278"/>
        </pc:sldMkLst>
        <pc:spChg chg="mod">
          <ac:chgData name="Karen Homan" userId="6246227e8677d37d" providerId="LiveId" clId="{B83B0788-284D-4C3C-A7D0-F25DF5289AF1}" dt="2021-10-07T08:13:25.961" v="115" actId="13926"/>
          <ac:spMkLst>
            <pc:docMk/>
            <pc:sldMk cId="2863312471" sldId="278"/>
            <ac:spMk id="3" creationId="{935E3304-23BE-434C-A6FE-489FD915F122}"/>
          </ac:spMkLst>
        </pc:spChg>
      </pc:sldChg>
      <pc:sldChg chg="modSp mod delCm">
        <pc:chgData name="Karen Homan" userId="6246227e8677d37d" providerId="LiveId" clId="{B83B0788-284D-4C3C-A7D0-F25DF5289AF1}" dt="2021-10-07T08:11:08.213" v="78" actId="20577"/>
        <pc:sldMkLst>
          <pc:docMk/>
          <pc:sldMk cId="4014615680" sldId="279"/>
        </pc:sldMkLst>
        <pc:spChg chg="mod">
          <ac:chgData name="Karen Homan" userId="6246227e8677d37d" providerId="LiveId" clId="{B83B0788-284D-4C3C-A7D0-F25DF5289AF1}" dt="2021-10-07T08:11:08.213" v="78" actId="20577"/>
          <ac:spMkLst>
            <pc:docMk/>
            <pc:sldMk cId="4014615680" sldId="279"/>
            <ac:spMk id="3" creationId="{835577BE-7351-4067-B890-965CF6BA83F0}"/>
          </ac:spMkLst>
        </pc:spChg>
      </pc:sldChg>
      <pc:sldChg chg="addSp modSp mod">
        <pc:chgData name="Karen Homan" userId="6246227e8677d37d" providerId="LiveId" clId="{B83B0788-284D-4C3C-A7D0-F25DF5289AF1}" dt="2021-10-08T12:40:33.210" v="195" actId="1076"/>
        <pc:sldMkLst>
          <pc:docMk/>
          <pc:sldMk cId="2549317325" sldId="281"/>
        </pc:sldMkLst>
        <pc:spChg chg="mod">
          <ac:chgData name="Karen Homan" userId="6246227e8677d37d" providerId="LiveId" clId="{B83B0788-284D-4C3C-A7D0-F25DF5289AF1}" dt="2021-10-08T12:40:25.353" v="192" actId="14100"/>
          <ac:spMkLst>
            <pc:docMk/>
            <pc:sldMk cId="2549317325" sldId="281"/>
            <ac:spMk id="2" creationId="{F6C040F1-44EF-441A-8092-510C89BE946D}"/>
          </ac:spMkLst>
        </pc:spChg>
        <pc:spChg chg="mod">
          <ac:chgData name="Karen Homan" userId="6246227e8677d37d" providerId="LiveId" clId="{B83B0788-284D-4C3C-A7D0-F25DF5289AF1}" dt="2021-10-08T12:37:50.630" v="134" actId="1076"/>
          <ac:spMkLst>
            <pc:docMk/>
            <pc:sldMk cId="2549317325" sldId="281"/>
            <ac:spMk id="3" creationId="{33F4B26B-0C48-4989-AF83-EEF0C7621529}"/>
          </ac:spMkLst>
        </pc:spChg>
        <pc:picChg chg="add mod">
          <ac:chgData name="Karen Homan" userId="6246227e8677d37d" providerId="LiveId" clId="{B83B0788-284D-4C3C-A7D0-F25DF5289AF1}" dt="2021-10-08T12:40:33.210" v="195" actId="1076"/>
          <ac:picMkLst>
            <pc:docMk/>
            <pc:sldMk cId="2549317325" sldId="281"/>
            <ac:picMk id="6" creationId="{1FB1B10E-5CE0-4126-9B7C-CC794AB1E663}"/>
          </ac:picMkLst>
        </pc:picChg>
      </pc:sldChg>
      <pc:sldChg chg="addSp delSp modSp mod">
        <pc:chgData name="Karen Homan" userId="6246227e8677d37d" providerId="LiveId" clId="{B83B0788-284D-4C3C-A7D0-F25DF5289AF1}" dt="2021-10-06T08:51:24.882" v="49" actId="1076"/>
        <pc:sldMkLst>
          <pc:docMk/>
          <pc:sldMk cId="2848142518" sldId="287"/>
        </pc:sldMkLst>
        <pc:picChg chg="add mod">
          <ac:chgData name="Karen Homan" userId="6246227e8677d37d" providerId="LiveId" clId="{B83B0788-284D-4C3C-A7D0-F25DF5289AF1}" dt="2021-10-06T08:51:24.882" v="49" actId="1076"/>
          <ac:picMkLst>
            <pc:docMk/>
            <pc:sldMk cId="2848142518" sldId="287"/>
            <ac:picMk id="3" creationId="{320BCE37-2EA2-4945-8190-1CF555F89F41}"/>
          </ac:picMkLst>
        </pc:picChg>
        <pc:picChg chg="del">
          <ac:chgData name="Karen Homan" userId="6246227e8677d37d" providerId="LiveId" clId="{B83B0788-284D-4C3C-A7D0-F25DF5289AF1}" dt="2021-10-06T08:50:19.415" v="39" actId="478"/>
          <ac:picMkLst>
            <pc:docMk/>
            <pc:sldMk cId="2848142518" sldId="287"/>
            <ac:picMk id="5" creationId="{20F37DA6-9B39-4374-AC11-17F3B4AB5E9A}"/>
          </ac:picMkLst>
        </pc:picChg>
        <pc:picChg chg="add mod">
          <ac:chgData name="Karen Homan" userId="6246227e8677d37d" providerId="LiveId" clId="{B83B0788-284D-4C3C-A7D0-F25DF5289AF1}" dt="2021-10-06T08:51:19.129" v="48" actId="1076"/>
          <ac:picMkLst>
            <pc:docMk/>
            <pc:sldMk cId="2848142518" sldId="287"/>
            <ac:picMk id="6" creationId="{B006D3BA-FC17-45DD-912B-921EA9A936FF}"/>
          </ac:picMkLst>
        </pc:picChg>
        <pc:picChg chg="del">
          <ac:chgData name="Karen Homan" userId="6246227e8677d37d" providerId="LiveId" clId="{B83B0788-284D-4C3C-A7D0-F25DF5289AF1}" dt="2021-10-06T08:50:53.610" v="44" actId="478"/>
          <ac:picMkLst>
            <pc:docMk/>
            <pc:sldMk cId="2848142518" sldId="287"/>
            <ac:picMk id="7" creationId="{939B5C38-3E4B-4988-8619-878A86A3C0ED}"/>
          </ac:picMkLst>
        </pc:picChg>
      </pc:sldChg>
      <pc:sldChg chg="modSp mod addCm delCm">
        <pc:chgData name="Karen Homan" userId="6246227e8677d37d" providerId="LiveId" clId="{B83B0788-284D-4C3C-A7D0-F25DF5289AF1}" dt="2021-10-06T08:46:07.760" v="26" actId="1592"/>
        <pc:sldMkLst>
          <pc:docMk/>
          <pc:sldMk cId="2883989962" sldId="289"/>
        </pc:sldMkLst>
        <pc:graphicFrameChg chg="modGraphic">
          <ac:chgData name="Karen Homan" userId="6246227e8677d37d" providerId="LiveId" clId="{B83B0788-284D-4C3C-A7D0-F25DF5289AF1}" dt="2021-10-06T08:46:03.407" v="24" actId="6549"/>
          <ac:graphicFrameMkLst>
            <pc:docMk/>
            <pc:sldMk cId="2883989962" sldId="289"/>
            <ac:graphicFrameMk id="5" creationId="{CF03FE22-6628-42C3-9D48-917875F03F93}"/>
          </ac:graphicFrameMkLst>
        </pc:graphicFrameChg>
      </pc:sldChg>
      <pc:sldChg chg="addSp delSp modSp mod addCm delCm">
        <pc:chgData name="Karen Homan" userId="6246227e8677d37d" providerId="LiveId" clId="{B83B0788-284D-4C3C-A7D0-F25DF5289AF1}" dt="2021-10-06T08:46:50.756" v="36" actId="1592"/>
        <pc:sldMkLst>
          <pc:docMk/>
          <pc:sldMk cId="2801947995" sldId="291"/>
        </pc:sldMkLst>
        <pc:spChg chg="mod">
          <ac:chgData name="Karen Homan" userId="6246227e8677d37d" providerId="LiveId" clId="{B83B0788-284D-4C3C-A7D0-F25DF5289AF1}" dt="2021-10-06T08:40:47.686" v="11" actId="6549"/>
          <ac:spMkLst>
            <pc:docMk/>
            <pc:sldMk cId="2801947995" sldId="291"/>
            <ac:spMk id="3" creationId="{2ABD453F-4496-4116-8169-863FF453FA36}"/>
          </ac:spMkLst>
        </pc:spChg>
        <pc:picChg chg="del">
          <ac:chgData name="Karen Homan" userId="6246227e8677d37d" providerId="LiveId" clId="{B83B0788-284D-4C3C-A7D0-F25DF5289AF1}" dt="2021-10-06T08:40:33.641" v="6" actId="478"/>
          <ac:picMkLst>
            <pc:docMk/>
            <pc:sldMk cId="2801947995" sldId="291"/>
            <ac:picMk id="5" creationId="{54511113-AEEF-4FA6-815B-134D4718E37F}"/>
          </ac:picMkLst>
        </pc:picChg>
        <pc:picChg chg="add mod">
          <ac:chgData name="Karen Homan" userId="6246227e8677d37d" providerId="LiveId" clId="{B83B0788-284D-4C3C-A7D0-F25DF5289AF1}" dt="2021-10-06T08:40:54.018" v="12" actId="1076"/>
          <ac:picMkLst>
            <pc:docMk/>
            <pc:sldMk cId="2801947995" sldId="291"/>
            <ac:picMk id="6" creationId="{19A8CA18-E1E9-436B-834D-09AC1979FC00}"/>
          </ac:picMkLst>
        </pc:picChg>
      </pc:sldChg>
      <pc:sldChg chg="modSp mod">
        <pc:chgData name="Karen Homan" userId="6246227e8677d37d" providerId="LiveId" clId="{B83B0788-284D-4C3C-A7D0-F25DF5289AF1}" dt="2021-10-07T08:09:42.019" v="67" actId="20577"/>
        <pc:sldMkLst>
          <pc:docMk/>
          <pc:sldMk cId="3126584778" sldId="292"/>
        </pc:sldMkLst>
        <pc:spChg chg="mod">
          <ac:chgData name="Karen Homan" userId="6246227e8677d37d" providerId="LiveId" clId="{B83B0788-284D-4C3C-A7D0-F25DF5289AF1}" dt="2021-10-07T08:09:42.019" v="67" actId="20577"/>
          <ac:spMkLst>
            <pc:docMk/>
            <pc:sldMk cId="3126584778" sldId="292"/>
            <ac:spMk id="8" creationId="{00000000-0000-0000-0000-000000000000}"/>
          </ac:spMkLst>
        </pc:spChg>
      </pc:sldChg>
      <pc:sldChg chg="modSp mod delCm">
        <pc:chgData name="Karen Homan" userId="6246227e8677d37d" providerId="LiveId" clId="{B83B0788-284D-4C3C-A7D0-F25DF5289AF1}" dt="2021-10-07T08:11:17.476" v="80" actId="20577"/>
        <pc:sldMkLst>
          <pc:docMk/>
          <pc:sldMk cId="3441484079" sldId="293"/>
        </pc:sldMkLst>
        <pc:spChg chg="mod">
          <ac:chgData name="Karen Homan" userId="6246227e8677d37d" providerId="LiveId" clId="{B83B0788-284D-4C3C-A7D0-F25DF5289AF1}" dt="2021-10-07T08:11:17.476" v="80" actId="20577"/>
          <ac:spMkLst>
            <pc:docMk/>
            <pc:sldMk cId="3441484079" sldId="293"/>
            <ac:spMk id="3" creationId="{835577BE-7351-4067-B890-965CF6BA83F0}"/>
          </ac:spMkLst>
        </pc:spChg>
      </pc:sldChg>
      <pc:sldChg chg="delCm">
        <pc:chgData name="Karen Homan" userId="6246227e8677d37d" providerId="LiveId" clId="{B83B0788-284D-4C3C-A7D0-F25DF5289AF1}" dt="2021-10-06T08:46:45.344" v="35" actId="1592"/>
        <pc:sldMkLst>
          <pc:docMk/>
          <pc:sldMk cId="1406640858" sldId="296"/>
        </pc:sldMkLst>
      </pc:sldChg>
      <pc:sldChg chg="delSp add del setBg delDesignElem">
        <pc:chgData name="Karen Homan" userId="6246227e8677d37d" providerId="LiveId" clId="{B83B0788-284D-4C3C-A7D0-F25DF5289AF1}" dt="2021-10-08T12:44:01.772" v="240" actId="47"/>
        <pc:sldMkLst>
          <pc:docMk/>
          <pc:sldMk cId="1510774305" sldId="298"/>
        </pc:sldMkLst>
        <pc:spChg chg="del">
          <ac:chgData name="Karen Homan" userId="6246227e8677d37d" providerId="LiveId" clId="{B83B0788-284D-4C3C-A7D0-F25DF5289AF1}" dt="2021-10-07T08:13:41.271" v="117"/>
          <ac:spMkLst>
            <pc:docMk/>
            <pc:sldMk cId="1510774305" sldId="298"/>
            <ac:spMk id="11" creationId="{5E39A796-BE83-48B1-B33F-35C4A32AAB57}"/>
          </ac:spMkLst>
        </pc:spChg>
        <pc:spChg chg="del">
          <ac:chgData name="Karen Homan" userId="6246227e8677d37d" providerId="LiveId" clId="{B83B0788-284D-4C3C-A7D0-F25DF5289AF1}" dt="2021-10-07T08:13:41.271" v="117"/>
          <ac:spMkLst>
            <pc:docMk/>
            <pc:sldMk cId="1510774305" sldId="298"/>
            <ac:spMk id="13" creationId="{72F84B47-E267-4194-8194-831DB7B5547F}"/>
          </ac:spMkLst>
        </pc:spChg>
      </pc:sldChg>
      <pc:sldChg chg="del">
        <pc:chgData name="Karen Homan" userId="6246227e8677d37d" providerId="LiveId" clId="{B83B0788-284D-4C3C-A7D0-F25DF5289AF1}" dt="2021-10-07T08:12:30.713" v="114" actId="47"/>
        <pc:sldMkLst>
          <pc:docMk/>
          <pc:sldMk cId="3566828485" sldId="298"/>
        </pc:sldMkLst>
      </pc:sldChg>
      <pc:sldChg chg="addSp delSp modSp add mod setBg chgLayout">
        <pc:chgData name="Karen Homan" userId="6246227e8677d37d" providerId="LiveId" clId="{B83B0788-284D-4C3C-A7D0-F25DF5289AF1}" dt="2021-10-08T12:43:02.315" v="229" actId="14100"/>
        <pc:sldMkLst>
          <pc:docMk/>
          <pc:sldMk cId="2207703551" sldId="299"/>
        </pc:sldMkLst>
        <pc:spChg chg="mod ord">
          <ac:chgData name="Karen Homan" userId="6246227e8677d37d" providerId="LiveId" clId="{B83B0788-284D-4C3C-A7D0-F25DF5289AF1}" dt="2021-10-08T12:42:56.653" v="227" actId="14100"/>
          <ac:spMkLst>
            <pc:docMk/>
            <pc:sldMk cId="2207703551" sldId="299"/>
            <ac:spMk id="2" creationId="{F6C040F1-44EF-441A-8092-510C89BE946D}"/>
          </ac:spMkLst>
        </pc:spChg>
        <pc:spChg chg="del mod">
          <ac:chgData name="Karen Homan" userId="6246227e8677d37d" providerId="LiveId" clId="{B83B0788-284D-4C3C-A7D0-F25DF5289AF1}" dt="2021-10-08T12:41:06.001" v="203" actId="478"/>
          <ac:spMkLst>
            <pc:docMk/>
            <pc:sldMk cId="2207703551" sldId="299"/>
            <ac:spMk id="3" creationId="{33F4B26B-0C48-4989-AF83-EEF0C7621529}"/>
          </ac:spMkLst>
        </pc:spChg>
        <pc:spChg chg="mod ord">
          <ac:chgData name="Karen Homan" userId="6246227e8677d37d" providerId="LiveId" clId="{B83B0788-284D-4C3C-A7D0-F25DF5289AF1}" dt="2021-10-08T12:41:13.499" v="205" actId="700"/>
          <ac:spMkLst>
            <pc:docMk/>
            <pc:sldMk cId="2207703551" sldId="299"/>
            <ac:spMk id="4" creationId="{2F1B82FB-34D6-4AED-A57D-A83C65341A93}"/>
          </ac:spMkLst>
        </pc:spChg>
        <pc:spChg chg="add del mod">
          <ac:chgData name="Karen Homan" userId="6246227e8677d37d" providerId="LiveId" clId="{B83B0788-284D-4C3C-A7D0-F25DF5289AF1}" dt="2021-10-08T12:41:09.062" v="204" actId="478"/>
          <ac:spMkLst>
            <pc:docMk/>
            <pc:sldMk cId="2207703551" sldId="299"/>
            <ac:spMk id="9" creationId="{FD0F1C78-253B-4B01-A892-D3DBE58E595A}"/>
          </ac:spMkLst>
        </pc:spChg>
        <pc:spChg chg="add del mod ord">
          <ac:chgData name="Karen Homan" userId="6246227e8677d37d" providerId="LiveId" clId="{B83B0788-284D-4C3C-A7D0-F25DF5289AF1}" dt="2021-10-08T12:41:17.469" v="206" actId="478"/>
          <ac:spMkLst>
            <pc:docMk/>
            <pc:sldMk cId="2207703551" sldId="299"/>
            <ac:spMk id="10" creationId="{365F8B57-69FD-4B68-9309-9DD8567C1565}"/>
          </ac:spMkLst>
        </pc:spChg>
        <pc:picChg chg="del">
          <ac:chgData name="Karen Homan" userId="6246227e8677d37d" providerId="LiveId" clId="{B83B0788-284D-4C3C-A7D0-F25DF5289AF1}" dt="2021-10-08T12:39:15.503" v="147" actId="478"/>
          <ac:picMkLst>
            <pc:docMk/>
            <pc:sldMk cId="2207703551" sldId="299"/>
            <ac:picMk id="6" creationId="{1FB1B10E-5CE0-4126-9B7C-CC794AB1E663}"/>
          </ac:picMkLst>
        </pc:picChg>
        <pc:picChg chg="add mod">
          <ac:chgData name="Karen Homan" userId="6246227e8677d37d" providerId="LiveId" clId="{B83B0788-284D-4C3C-A7D0-F25DF5289AF1}" dt="2021-10-08T12:43:02.315" v="229" actId="14100"/>
          <ac:picMkLst>
            <pc:docMk/>
            <pc:sldMk cId="2207703551" sldId="299"/>
            <ac:picMk id="7" creationId="{CB2AE97F-3510-45CA-8575-3D184496C46F}"/>
          </ac:picMkLst>
        </pc:picChg>
      </pc:sldChg>
      <pc:sldChg chg="addSp delSp modSp add mod">
        <pc:chgData name="Karen Homan" userId="6246227e8677d37d" providerId="LiveId" clId="{B83B0788-284D-4C3C-A7D0-F25DF5289AF1}" dt="2021-10-08T12:43:33.471" v="239" actId="1076"/>
        <pc:sldMkLst>
          <pc:docMk/>
          <pc:sldMk cId="1776559427" sldId="300"/>
        </pc:sldMkLst>
        <pc:spChg chg="mod">
          <ac:chgData name="Karen Homan" userId="6246227e8677d37d" providerId="LiveId" clId="{B83B0788-284D-4C3C-A7D0-F25DF5289AF1}" dt="2021-10-08T12:43:29.913" v="238" actId="1076"/>
          <ac:spMkLst>
            <pc:docMk/>
            <pc:sldMk cId="1776559427" sldId="300"/>
            <ac:spMk id="2" creationId="{F6C040F1-44EF-441A-8092-510C89BE946D}"/>
          </ac:spMkLst>
        </pc:spChg>
        <pc:picChg chg="add mod">
          <ac:chgData name="Karen Homan" userId="6246227e8677d37d" providerId="LiveId" clId="{B83B0788-284D-4C3C-A7D0-F25DF5289AF1}" dt="2021-10-08T12:43:33.471" v="239" actId="1076"/>
          <ac:picMkLst>
            <pc:docMk/>
            <pc:sldMk cId="1776559427" sldId="300"/>
            <ac:picMk id="5" creationId="{CF9301CC-7C95-438E-B156-179DC092816D}"/>
          </ac:picMkLst>
        </pc:picChg>
        <pc:picChg chg="del">
          <ac:chgData name="Karen Homan" userId="6246227e8677d37d" providerId="LiveId" clId="{B83B0788-284D-4C3C-A7D0-F25DF5289AF1}" dt="2021-10-08T12:41:47.740" v="213" actId="478"/>
          <ac:picMkLst>
            <pc:docMk/>
            <pc:sldMk cId="1776559427" sldId="300"/>
            <ac:picMk id="7" creationId="{CB2AE97F-3510-45CA-8575-3D184496C46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2A3A3-291C-4BF6-B3FA-436D80398003}" type="datetimeFigureOut">
              <a:rPr lang="en-GB" smtClean="0"/>
              <a:t>08/10/2021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5B8FD-FA57-44F8-832D-8F0E910DC104}" type="slidenum">
              <a:rPr lang="en-GB" smtClean="0"/>
              <a:t>‹#›</a:t>
            </a:fld>
            <a:endParaRPr lang="en-GB"/>
          </a:p>
        </p:txBody>
      </p:sp>
    </p:spTree>
    <p:extLst>
      <p:ext uri="{BB962C8B-B14F-4D97-AF65-F5344CB8AC3E}">
        <p14:creationId xmlns:p14="http://schemas.microsoft.com/office/powerpoint/2010/main" val="340638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dirty="0">
                <a:solidFill>
                  <a:srgbClr val="000000"/>
                </a:solidFill>
                <a:effectLst/>
                <a:latin typeface="Arial" panose="020B0604020202020204" pitchFamily="34" charset="0"/>
              </a:rPr>
              <a:t>Attachment 1 includes data under the following headings: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Brand name</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Manufacturer</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Generic name</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Indication: asthma, COPD or asthma and COPD</a:t>
            </a:r>
            <a:endParaRPr lang="en-GB" sz="1800" b="1" i="0" u="none" strike="noStrike" baseline="3000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Therapeutic group</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Device type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Doses per inhaler</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NHS cost per inhaler</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Cost/puff</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Age licensed from</a:t>
            </a:r>
            <a:endParaRPr lang="en-GB" sz="1800" b="1" i="0" u="none" strike="noStrike" baseline="3000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Age ranges for doses</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MART licence?</a:t>
            </a:r>
            <a:endParaRPr lang="en-GB" sz="1800" b="1" i="0" u="none" strike="noStrike" baseline="30000" dirty="0">
              <a:solidFill>
                <a:srgbClr val="000000"/>
              </a:solidFill>
              <a:effectLst/>
              <a:latin typeface="Arial" panose="020B0604020202020204" pitchFamily="34" charset="0"/>
            </a:endParaRP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Indicative carbon footprint /puff (gCO</a:t>
            </a:r>
            <a:r>
              <a:rPr lang="en-GB" sz="1800" b="1" i="0" u="none" strike="noStrike" baseline="-25000" dirty="0">
                <a:solidFill>
                  <a:srgbClr val="000000"/>
                </a:solidFill>
                <a:effectLst/>
                <a:latin typeface="Arial" panose="020B0604020202020204" pitchFamily="34" charset="0"/>
              </a:rPr>
              <a:t>2</a:t>
            </a:r>
            <a:r>
              <a:rPr lang="en-GB" sz="1800" b="1" i="0" u="none" strike="noStrike" dirty="0">
                <a:solidFill>
                  <a:srgbClr val="000000"/>
                </a:solidFill>
                <a:effectLst/>
                <a:latin typeface="Arial" panose="020B0604020202020204" pitchFamily="34" charset="0"/>
              </a:rPr>
              <a:t>e)</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Indicative carbon footprint /inhaler (gCO2e)</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Number of puffs per 28 days</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Indicative carbon footprint per 28 days (gCO2e)</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Indicative carbon footprint per annum (gCO2e)</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Low (&lt;35gCO2e) or High (</a:t>
            </a:r>
            <a:r>
              <a:rPr lang="en-GB" sz="1800" b="1" i="0" u="none" strike="noStrike" dirty="0">
                <a:solidFill>
                  <a:srgbClr val="000000"/>
                </a:solidFill>
                <a:effectLst/>
                <a:latin typeface="Calibri" panose="020F0502020204030204" pitchFamily="34" charset="0"/>
              </a:rPr>
              <a:t>≥</a:t>
            </a:r>
            <a:r>
              <a:rPr lang="en-GB" sz="1800" b="1" i="0" u="none" strike="noStrike" dirty="0">
                <a:solidFill>
                  <a:srgbClr val="000000"/>
                </a:solidFill>
                <a:effectLst/>
                <a:latin typeface="Arial" panose="020B0604020202020204" pitchFamily="34" charset="0"/>
              </a:rPr>
              <a:t>35gCO2e) carbon footprint per puff</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Indicative cost per 28 days</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Indicative cost per annum</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Comments</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Manufacturers or estimated from literature carbon footprint data</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Propellant (from SPC)</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Product AMPP SNOWMED code</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Primary care rebate available (England)?</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If other propellant please state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Inhaler volume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Please state how the carbon footprint per actuation (gCO2e) was calculated where this information is available</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Inhaler carbon footprint attributed to raw materials API and excipients manufacturing per inhaler (including the propellant) (gCO2e)</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Inhaler carbon footprint attributed to raw materials inhaler device components per inhaler (gCO2e)</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Inhaler carbon footprint attributed to raw materials for packaging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Inhaler carbon footprint attributed to raw materials transportation per inhaler (gCO2e)</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energy and water consumption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manufacturing waste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HF leaks and air emissions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distribution and transportation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user phase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end of life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Carbon footprint attributed to other carbon emission data held per inhaler (gCO2e)</a:t>
            </a:r>
            <a:endParaRPr lang="en-GB" dirty="0"/>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Do you have plans to change to HFA152a propellant or alternative lower GWP value propellant?</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When do you plan to introduce lower GWP propellants in your inhalers?</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Further information on the carbon footprint of this product</a:t>
            </a:r>
            <a:r>
              <a:rPr lang="en-GB" dirty="0"/>
              <a:t> </a:t>
            </a:r>
          </a:p>
          <a:p>
            <a:pPr marL="285750" indent="-285750">
              <a:buFont typeface="Arial" panose="020B0604020202020204" pitchFamily="34" charset="0"/>
              <a:buChar char="•"/>
            </a:pPr>
            <a:r>
              <a:rPr lang="en-GB" sz="1800" b="1" i="0" u="none" strike="noStrike" dirty="0">
                <a:solidFill>
                  <a:srgbClr val="000000"/>
                </a:solidFill>
                <a:effectLst/>
                <a:latin typeface="Arial" panose="020B0604020202020204" pitchFamily="34" charset="0"/>
              </a:rPr>
              <a:t>For comparison, PrescQIPP Hot Topics Resource prior estimates for the indicative carbon footprint /puff (gCO2e) </a:t>
            </a:r>
            <a:br>
              <a:rPr lang="en-GB" sz="1800" b="1" i="0" u="none" strike="noStrike" dirty="0">
                <a:solidFill>
                  <a:srgbClr val="000000"/>
                </a:solidFill>
                <a:effectLst/>
                <a:latin typeface="Arial" panose="020B0604020202020204" pitchFamily="34" charset="0"/>
              </a:rPr>
            </a:br>
            <a:r>
              <a:rPr lang="en-GB" sz="1800" b="1" i="0" u="none" strike="noStrike" dirty="0">
                <a:solidFill>
                  <a:srgbClr val="000000"/>
                </a:solidFill>
                <a:effectLst/>
                <a:latin typeface="Arial" panose="020B0604020202020204" pitchFamily="34" charset="0"/>
              </a:rPr>
              <a:t>Midpoint value</a:t>
            </a:r>
            <a:r>
              <a:rPr lang="en-GB" sz="1800" b="1" i="0" u="none" strike="noStrike" baseline="30000" dirty="0">
                <a:solidFill>
                  <a:srgbClr val="000000"/>
                </a:solidFill>
                <a:effectLst/>
                <a:latin typeface="Arial" panose="020B0604020202020204" pitchFamily="34" charset="0"/>
              </a:rPr>
              <a:t>8,10</a:t>
            </a:r>
            <a:r>
              <a:rPr lang="en-GB" dirty="0"/>
              <a:t> </a:t>
            </a:r>
          </a:p>
        </p:txBody>
      </p:sp>
      <p:sp>
        <p:nvSpPr>
          <p:cNvPr id="4" name="Slide Number Placeholder 3"/>
          <p:cNvSpPr>
            <a:spLocks noGrp="1"/>
          </p:cNvSpPr>
          <p:nvPr>
            <p:ph type="sldNum" sz="quarter" idx="5"/>
          </p:nvPr>
        </p:nvSpPr>
        <p:spPr/>
        <p:txBody>
          <a:bodyPr/>
          <a:lstStyle/>
          <a:p>
            <a:fld id="{E095B8FD-FA57-44F8-832D-8F0E910DC104}" type="slidenum">
              <a:rPr lang="en-GB" smtClean="0"/>
              <a:t>11</a:t>
            </a:fld>
            <a:endParaRPr lang="en-GB"/>
          </a:p>
        </p:txBody>
      </p:sp>
    </p:spTree>
    <p:extLst>
      <p:ext uri="{BB962C8B-B14F-4D97-AF65-F5344CB8AC3E}">
        <p14:creationId xmlns:p14="http://schemas.microsoft.com/office/powerpoint/2010/main" val="10246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650790"/>
            <a:ext cx="6355200" cy="1958067"/>
          </a:xfrm>
        </p:spPr>
        <p:txBody>
          <a:bodyPr anchor="b">
            <a:normAutofit/>
          </a:bodyPr>
          <a:lstStyle>
            <a:lvl1pPr algn="l">
              <a:defRPr sz="3800" b="1"/>
            </a:lvl1pPr>
          </a:lstStyle>
          <a:p>
            <a:r>
              <a:rPr lang="en-US"/>
              <a:t>Click to edit Master title style</a:t>
            </a:r>
            <a:endParaRPr lang="en-US" dirty="0"/>
          </a:p>
        </p:txBody>
      </p:sp>
      <p:sp>
        <p:nvSpPr>
          <p:cNvPr id="3" name="Subtitle 2"/>
          <p:cNvSpPr>
            <a:spLocks noGrp="1"/>
          </p:cNvSpPr>
          <p:nvPr>
            <p:ph type="subTitle" idx="1"/>
          </p:nvPr>
        </p:nvSpPr>
        <p:spPr>
          <a:xfrm>
            <a:off x="960001" y="2712352"/>
            <a:ext cx="55805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6134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image">
    <p:bg>
      <p:bgPr>
        <a:solidFill>
          <a:schemeClr val="tx1"/>
        </a:solidFill>
        <a:effectLst/>
      </p:bgPr>
    </p:bg>
    <p:spTree>
      <p:nvGrpSpPr>
        <p:cNvPr id="1" name=""/>
        <p:cNvGrpSpPr/>
        <p:nvPr/>
      </p:nvGrpSpPr>
      <p:grpSpPr>
        <a:xfrm>
          <a:off x="0" y="0"/>
          <a:ext cx="0" cy="0"/>
          <a:chOff x="0" y="0"/>
          <a:chExt cx="0" cy="0"/>
        </a:xfrm>
      </p:grpSpPr>
      <p:sp>
        <p:nvSpPr>
          <p:cNvPr id="8" name="Text Placeholder 8"/>
          <p:cNvSpPr>
            <a:spLocks noGrp="1"/>
          </p:cNvSpPr>
          <p:nvPr>
            <p:ph type="body" sz="quarter" idx="14"/>
          </p:nvPr>
        </p:nvSpPr>
        <p:spPr>
          <a:xfrm>
            <a:off x="1" y="6136063"/>
            <a:ext cx="2380100" cy="247650"/>
          </a:xfrm>
          <a:solidFill>
            <a:schemeClr val="bg1"/>
          </a:solidFill>
          <a:ln>
            <a:noFill/>
          </a:ln>
        </p:spPr>
        <p:txBody>
          <a:bodyPr wrap="none" lIns="90000" anchor="ctr" anchorCtr="0">
            <a:normAutofit/>
          </a:bodyPr>
          <a:lstStyle>
            <a:lvl1pPr marL="0" indent="0" algn="r">
              <a:lnSpc>
                <a:spcPct val="100000"/>
              </a:lnSpc>
              <a:buNone/>
              <a:defRPr sz="900" cap="all" baseline="0"/>
            </a:lvl1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6904" y="6030913"/>
            <a:ext cx="2406600" cy="352800"/>
          </a:xfrm>
          <a:prstGeom prst="rect">
            <a:avLst/>
          </a:prstGeom>
        </p:spPr>
      </p:pic>
    </p:spTree>
    <p:extLst>
      <p:ext uri="{BB962C8B-B14F-4D97-AF65-F5344CB8AC3E}">
        <p14:creationId xmlns:p14="http://schemas.microsoft.com/office/powerpoint/2010/main" val="360297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0000" y="650790"/>
            <a:ext cx="6355200" cy="1958067"/>
          </a:xfrm>
        </p:spPr>
        <p:txBody>
          <a:bodyPr anchor="b">
            <a:normAutofit/>
          </a:bodyPr>
          <a:lstStyle>
            <a:lvl1pPr algn="l">
              <a:defRPr sz="3800" b="1"/>
            </a:lvl1pPr>
          </a:lstStyle>
          <a:p>
            <a:r>
              <a:rPr lang="en-US"/>
              <a:t>Click to edit Master title style</a:t>
            </a:r>
            <a:endParaRPr lang="en-US" dirty="0"/>
          </a:p>
        </p:txBody>
      </p:sp>
      <p:sp>
        <p:nvSpPr>
          <p:cNvPr id="3" name="Subtitle 2"/>
          <p:cNvSpPr>
            <a:spLocks noGrp="1"/>
          </p:cNvSpPr>
          <p:nvPr>
            <p:ph type="subTitle" idx="1"/>
          </p:nvPr>
        </p:nvSpPr>
        <p:spPr>
          <a:xfrm>
            <a:off x="960001" y="2712352"/>
            <a:ext cx="55805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7006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1600200"/>
            <a:ext cx="6337300"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60001" y="2388503"/>
            <a:ext cx="5021700" cy="1031064"/>
          </a:xfrm>
        </p:spPr>
        <p:txBody>
          <a:bodyPr anchor="ctr" anchorCtr="0">
            <a:normAutofit/>
          </a:bodyPr>
          <a:lstStyle>
            <a:lvl1pPr algn="l">
              <a:defRPr sz="2800" b="1"/>
            </a:lvl1pPr>
          </a:lstStyle>
          <a:p>
            <a:r>
              <a:rPr lang="en-US"/>
              <a:t>Click to edit Master title style</a:t>
            </a:r>
            <a:endParaRPr lang="en-US" dirty="0"/>
          </a:p>
        </p:txBody>
      </p:sp>
      <p:sp>
        <p:nvSpPr>
          <p:cNvPr id="3" name="Subtitle 2"/>
          <p:cNvSpPr>
            <a:spLocks noGrp="1"/>
          </p:cNvSpPr>
          <p:nvPr>
            <p:ph type="subTitle" idx="1"/>
          </p:nvPr>
        </p:nvSpPr>
        <p:spPr>
          <a:xfrm>
            <a:off x="960001" y="3491848"/>
            <a:ext cx="5021700" cy="69697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2" hasCustomPrompt="1"/>
          </p:nvPr>
        </p:nvSpPr>
        <p:spPr>
          <a:xfrm>
            <a:off x="960001" y="1842436"/>
            <a:ext cx="4178300" cy="253064"/>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1079500" y="2190750"/>
            <a:ext cx="4902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3"/>
          </p:nvPr>
        </p:nvSpPr>
        <p:spPr>
          <a:xfrm>
            <a:off x="480000" y="6321601"/>
            <a:ext cx="619200" cy="365125"/>
          </a:xfrm>
        </p:spPr>
        <p:txBody>
          <a:bodyPr lIns="0" tIns="0" rIns="0" bIns="0"/>
          <a:lstStyle>
            <a:lvl1pPr algn="ctr">
              <a:defRPr/>
            </a:lvl1pPr>
          </a:lstStyle>
          <a:p>
            <a:fld id="{3C15E8CC-CBA3-476E-A737-F2451AD7FD05}" type="slidenum">
              <a:rPr lang="en-GB" smtClean="0"/>
              <a:pPr/>
              <a:t>‹#›</a:t>
            </a:fld>
            <a:endParaRPr lang="en-GB"/>
          </a:p>
        </p:txBody>
      </p:sp>
    </p:spTree>
    <p:extLst>
      <p:ext uri="{BB962C8B-B14F-4D97-AF65-F5344CB8AC3E}">
        <p14:creationId xmlns:p14="http://schemas.microsoft.com/office/powerpoint/2010/main" val="4122283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 y="1600200"/>
            <a:ext cx="6337300" cy="2790825"/>
          </a:xfrm>
          <a:prstGeom prst="rect">
            <a:avLst/>
          </a:prstGeom>
          <a:solidFill>
            <a:schemeClr val="bg1"/>
          </a:solidFill>
          <a:ln w="3175">
            <a:solidFill>
              <a:schemeClr val="bg1">
                <a:lumMod val="95000"/>
              </a:schemeClr>
            </a:solidFill>
          </a:ln>
          <a:effectLst>
            <a:outerShdw blurRad="50800" dist="38100" dir="2700000" algn="tl" rotWithShape="0">
              <a:schemeClr val="tx2">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60001" y="2388503"/>
            <a:ext cx="5021700" cy="1031064"/>
          </a:xfrm>
        </p:spPr>
        <p:txBody>
          <a:bodyPr anchor="ctr" anchorCtr="0">
            <a:normAutofit/>
          </a:bodyPr>
          <a:lstStyle>
            <a:lvl1pPr algn="l">
              <a:defRPr sz="2800" b="1"/>
            </a:lvl1pPr>
          </a:lstStyle>
          <a:p>
            <a:r>
              <a:rPr lang="en-US"/>
              <a:t>Click to edit Master title style</a:t>
            </a:r>
            <a:endParaRPr lang="en-US" dirty="0"/>
          </a:p>
        </p:txBody>
      </p:sp>
      <p:sp>
        <p:nvSpPr>
          <p:cNvPr id="3" name="Subtitle 2"/>
          <p:cNvSpPr>
            <a:spLocks noGrp="1"/>
          </p:cNvSpPr>
          <p:nvPr>
            <p:ph type="subTitle" idx="1"/>
          </p:nvPr>
        </p:nvSpPr>
        <p:spPr>
          <a:xfrm>
            <a:off x="960001" y="3491848"/>
            <a:ext cx="5021700" cy="69697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2" hasCustomPrompt="1"/>
          </p:nvPr>
        </p:nvSpPr>
        <p:spPr>
          <a:xfrm>
            <a:off x="960001" y="1842436"/>
            <a:ext cx="4178300" cy="253064"/>
          </a:xfrm>
        </p:spPr>
        <p:txBody>
          <a:bodyPr>
            <a:normAutofit/>
          </a:bodyPr>
          <a:lstStyle>
            <a:lvl1pPr marL="0" indent="0">
              <a:buNone/>
              <a:defRPr sz="1400" b="1" cap="all" baseline="0"/>
            </a:lvl1pPr>
            <a:lvl2pPr marL="457200" indent="0">
              <a:buNone/>
              <a:defRPr/>
            </a:lvl2pPr>
            <a:lvl3pPr marL="914400" indent="0">
              <a:buNone/>
              <a:defRPr/>
            </a:lvl3pPr>
            <a:lvl4pPr marL="1371600" indent="0">
              <a:buNone/>
              <a:defRPr/>
            </a:lvl4pPr>
          </a:lstStyle>
          <a:p>
            <a:pPr lvl="0"/>
            <a:r>
              <a:rPr lang="en-US" dirty="0"/>
              <a:t>Section 1</a:t>
            </a:r>
          </a:p>
        </p:txBody>
      </p:sp>
      <p:cxnSp>
        <p:nvCxnSpPr>
          <p:cNvPr id="14" name="Straight Connector 13"/>
          <p:cNvCxnSpPr/>
          <p:nvPr userDrawn="1"/>
        </p:nvCxnSpPr>
        <p:spPr>
          <a:xfrm>
            <a:off x="1079500" y="2190750"/>
            <a:ext cx="4902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3"/>
          </p:nvPr>
        </p:nvSpPr>
        <p:spPr>
          <a:xfrm>
            <a:off x="480000" y="6321601"/>
            <a:ext cx="619200" cy="365125"/>
          </a:xfrm>
        </p:spPr>
        <p:txBody>
          <a:bodyPr lIns="0" tIns="0" rIns="0" bIns="0"/>
          <a:lstStyle>
            <a:lvl1pPr algn="ctr">
              <a:defRPr>
                <a:solidFill>
                  <a:schemeClr val="tx1"/>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1055046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e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00" y="1019175"/>
            <a:ext cx="10252800" cy="942976"/>
          </a:xfrm>
        </p:spPr>
        <p:txBody>
          <a:bodyPr lIns="90000" tIns="46800" rIns="90000" bIns="46800" anchor="b" anchorCtr="0">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80000" y="2209801"/>
            <a:ext cx="10252800" cy="3657600"/>
          </a:xfrm>
        </p:spPr>
        <p:txBody>
          <a:bodyPr lIns="90000" tIns="46800" rIns="90000" bIns="46800"/>
          <a:lstStyle>
            <a:lvl1pPr marL="228600" indent="-228600">
              <a:lnSpc>
                <a:spcPct val="100000"/>
              </a:lnSpc>
              <a:spcAft>
                <a:spcPts val="600"/>
              </a:spcAft>
              <a:buFont typeface="Arial" panose="020B0604020202020204" pitchFamily="34" charset="0"/>
              <a:buChar char="•"/>
              <a:defRPr sz="2600">
                <a:solidFill>
                  <a:schemeClr val="tx2"/>
                </a:solidFill>
              </a:defRPr>
            </a:lvl1pPr>
            <a:lvl2pPr marL="468000">
              <a:defRPr sz="2200">
                <a:solidFill>
                  <a:schemeClr val="tx2"/>
                </a:solidFill>
              </a:defRPr>
            </a:lvl2pPr>
            <a:lvl3pPr marL="972000">
              <a:defRPr sz="1600">
                <a:solidFill>
                  <a:schemeClr val="tx2"/>
                </a:solidFill>
              </a:defRPr>
            </a:lvl3pPr>
            <a:lvl4pPr marL="1404000">
              <a:defRPr sz="1600" i="1">
                <a:solidFill>
                  <a:schemeClr val="tx2"/>
                </a:solidFill>
              </a:defRPr>
            </a:lvl4pPr>
            <a:lvl5pPr marL="1728000">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480000" y="6321601"/>
            <a:ext cx="619200" cy="365125"/>
          </a:xfrm>
        </p:spPr>
        <p:txBody>
          <a:bodyPr lIns="0" tIns="0" rIns="0" bIns="0"/>
          <a:lstStyle>
            <a:lvl1pPr algn="ctr">
              <a:defRPr/>
            </a:lvl1pPr>
          </a:lstStyle>
          <a:p>
            <a:fld id="{3C15E8CC-CBA3-476E-A737-F2451AD7FD05}" type="slidenum">
              <a:rPr lang="en-GB" smtClean="0"/>
              <a:pPr/>
              <a:t>‹#›</a:t>
            </a:fld>
            <a:endParaRPr lang="en-GB"/>
          </a:p>
        </p:txBody>
      </p:sp>
    </p:spTree>
    <p:extLst>
      <p:ext uri="{BB962C8B-B14F-4D97-AF65-F5344CB8AC3E}">
        <p14:creationId xmlns:p14="http://schemas.microsoft.com/office/powerpoint/2010/main" val="53019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maller Content +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00" y="885826"/>
            <a:ext cx="10431901" cy="847725"/>
          </a:xfrm>
        </p:spPr>
        <p:txBody>
          <a:bodyPr anchor="b" anchorCtr="0">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80000" y="1885951"/>
            <a:ext cx="10431901" cy="4019551"/>
          </a:xfrm>
        </p:spPr>
        <p:txBody>
          <a:bodyPr/>
          <a:lstStyle>
            <a:lvl1pPr marL="0" indent="0">
              <a:lnSpc>
                <a:spcPct val="100000"/>
              </a:lnSpc>
              <a:spcAft>
                <a:spcPts val="1200"/>
              </a:spcAft>
              <a:buFont typeface="Verdana" panose="020B0604030504040204" pitchFamily="34" charset="0"/>
              <a:buNone/>
              <a:defRPr sz="1400">
                <a:solidFill>
                  <a:schemeClr val="tx2"/>
                </a:solidFill>
              </a:defRPr>
            </a:lvl1pPr>
            <a:lvl2pPr marL="360000" indent="0">
              <a:buNone/>
              <a:defRPr sz="20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US"/>
              <a:t>Edit Master text styles</a:t>
            </a:r>
          </a:p>
          <a:p>
            <a:pPr lvl="1"/>
            <a:r>
              <a:rPr lang="en-US"/>
              <a:t>Second level</a:t>
            </a:r>
          </a:p>
        </p:txBody>
      </p:sp>
      <p:sp>
        <p:nvSpPr>
          <p:cNvPr id="6" name="Slide Number Placeholder 5"/>
          <p:cNvSpPr>
            <a:spLocks noGrp="1"/>
          </p:cNvSpPr>
          <p:nvPr>
            <p:ph type="sldNum" sz="quarter" idx="12"/>
          </p:nvPr>
        </p:nvSpPr>
        <p:spPr>
          <a:xfrm>
            <a:off x="480000" y="6321601"/>
            <a:ext cx="619200" cy="365125"/>
          </a:xfrm>
        </p:spPr>
        <p:txBody>
          <a:bodyPr lIns="0" tIns="0" rIns="0" bIns="0"/>
          <a:lstStyle>
            <a:lvl1pPr algn="ctr">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144872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01" y="1019175"/>
            <a:ext cx="3777100" cy="1190626"/>
          </a:xfrm>
        </p:spPr>
        <p:txBody>
          <a:bodyPr anchor="b" anchorCtr="0">
            <a:no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80001" y="2409825"/>
            <a:ext cx="3777100" cy="3495676"/>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US"/>
              <a:t>Edit Master text styles</a:t>
            </a:r>
          </a:p>
        </p:txBody>
      </p:sp>
      <p:sp>
        <p:nvSpPr>
          <p:cNvPr id="6" name="Slide Number Placeholder 5"/>
          <p:cNvSpPr>
            <a:spLocks noGrp="1"/>
          </p:cNvSpPr>
          <p:nvPr>
            <p:ph type="sldNum" sz="quarter" idx="12"/>
          </p:nvPr>
        </p:nvSpPr>
        <p:spPr>
          <a:xfrm>
            <a:off x="480000" y="6321601"/>
            <a:ext cx="619200" cy="365125"/>
          </a:xfrm>
        </p:spPr>
        <p:txBody>
          <a:bodyPr lIns="0" tIns="0" rIns="0" bIns="0"/>
          <a:lstStyle>
            <a:lvl1pPr algn="ctr">
              <a:defRPr/>
            </a:lvl1pPr>
          </a:lstStyle>
          <a:p>
            <a:fld id="{3C15E8CC-CBA3-476E-A737-F2451AD7FD05}" type="slidenum">
              <a:rPr lang="en-GB" smtClean="0"/>
              <a:pPr/>
              <a:t>‹#›</a:t>
            </a:fld>
            <a:endParaRPr lang="en-GB"/>
          </a:p>
        </p:txBody>
      </p:sp>
      <p:sp>
        <p:nvSpPr>
          <p:cNvPr id="7" name="Picture Placeholder 6"/>
          <p:cNvSpPr>
            <a:spLocks noGrp="1"/>
          </p:cNvSpPr>
          <p:nvPr>
            <p:ph type="pic" sz="quarter" idx="13"/>
          </p:nvPr>
        </p:nvSpPr>
        <p:spPr>
          <a:xfrm>
            <a:off x="4593600" y="1019176"/>
            <a:ext cx="7598400" cy="4295775"/>
          </a:xfrm>
        </p:spPr>
        <p:txBody>
          <a:bodyPr/>
          <a:lstStyle/>
          <a:p>
            <a:r>
              <a:rPr lang="en-US"/>
              <a:t>Click icon to add picture</a:t>
            </a:r>
            <a:endParaRPr lang="en-GB"/>
          </a:p>
        </p:txBody>
      </p:sp>
      <p:sp>
        <p:nvSpPr>
          <p:cNvPr id="9" name="Text Placeholder 8"/>
          <p:cNvSpPr>
            <a:spLocks noGrp="1"/>
          </p:cNvSpPr>
          <p:nvPr>
            <p:ph type="body" sz="quarter" idx="14"/>
          </p:nvPr>
        </p:nvSpPr>
        <p:spPr>
          <a:xfrm>
            <a:off x="4593600" y="5410201"/>
            <a:ext cx="3866000" cy="476251"/>
          </a:xfrm>
        </p:spPr>
        <p:txBody>
          <a:bodyPr lIns="0">
            <a:normAutofit/>
          </a:bodyPr>
          <a:lstStyle>
            <a:lvl1pPr marL="0" indent="0">
              <a:lnSpc>
                <a:spcPct val="100000"/>
              </a:lnSpc>
              <a:buNone/>
              <a:defRPr sz="900" cap="all" baseline="0"/>
            </a:lvl1pPr>
          </a:lstStyle>
          <a:p>
            <a:pPr lvl="0"/>
            <a:r>
              <a:rPr lang="en-US"/>
              <a:t>Edit Master text styles</a:t>
            </a:r>
          </a:p>
        </p:txBody>
      </p:sp>
    </p:spTree>
    <p:extLst>
      <p:ext uri="{BB962C8B-B14F-4D97-AF65-F5344CB8AC3E}">
        <p14:creationId xmlns:p14="http://schemas.microsoft.com/office/powerpoint/2010/main" val="139192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023939"/>
            <a:ext cx="7117200" cy="4295775"/>
          </a:xfrm>
        </p:spPr>
        <p:txBody>
          <a:bodyPr/>
          <a:lstStyle/>
          <a:p>
            <a:r>
              <a:rPr lang="en-US"/>
              <a:t>Click icon to add picture</a:t>
            </a:r>
            <a:endParaRPr lang="en-GB"/>
          </a:p>
        </p:txBody>
      </p:sp>
      <p:sp>
        <p:nvSpPr>
          <p:cNvPr id="3" name="Content Placeholder 2"/>
          <p:cNvSpPr>
            <a:spLocks noGrp="1"/>
          </p:cNvSpPr>
          <p:nvPr>
            <p:ph idx="1"/>
          </p:nvPr>
        </p:nvSpPr>
        <p:spPr>
          <a:xfrm>
            <a:off x="7411599" y="2414589"/>
            <a:ext cx="3777100" cy="2905125"/>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US"/>
              <a:t>Edit Master text styles</a:t>
            </a:r>
          </a:p>
        </p:txBody>
      </p:sp>
      <p:sp>
        <p:nvSpPr>
          <p:cNvPr id="6" name="Slide Number Placeholder 5"/>
          <p:cNvSpPr>
            <a:spLocks noGrp="1"/>
          </p:cNvSpPr>
          <p:nvPr>
            <p:ph type="sldNum" sz="quarter" idx="12"/>
          </p:nvPr>
        </p:nvSpPr>
        <p:spPr>
          <a:xfrm>
            <a:off x="480000" y="6321601"/>
            <a:ext cx="619200" cy="365125"/>
          </a:xfrm>
        </p:spPr>
        <p:txBody>
          <a:bodyPr lIns="0" tIns="0" rIns="0" bIns="0"/>
          <a:lstStyle>
            <a:lvl1pPr algn="ctr">
              <a:defRPr/>
            </a:lvl1pPr>
          </a:lstStyle>
          <a:p>
            <a:fld id="{3C15E8CC-CBA3-476E-A737-F2451AD7FD05}" type="slidenum">
              <a:rPr lang="en-GB" smtClean="0"/>
              <a:pPr/>
              <a:t>‹#›</a:t>
            </a:fld>
            <a:endParaRPr lang="en-GB"/>
          </a:p>
        </p:txBody>
      </p:sp>
      <p:sp>
        <p:nvSpPr>
          <p:cNvPr id="9" name="Text Placeholder 8"/>
          <p:cNvSpPr>
            <a:spLocks noGrp="1"/>
          </p:cNvSpPr>
          <p:nvPr>
            <p:ph type="body" sz="quarter" idx="14"/>
          </p:nvPr>
        </p:nvSpPr>
        <p:spPr>
          <a:xfrm>
            <a:off x="480000" y="5410201"/>
            <a:ext cx="3866000" cy="476251"/>
          </a:xfrm>
        </p:spPr>
        <p:txBody>
          <a:bodyPr lIns="90000">
            <a:normAutofit/>
          </a:bodyPr>
          <a:lstStyle>
            <a:lvl1pPr marL="0" indent="0">
              <a:lnSpc>
                <a:spcPct val="100000"/>
              </a:lnSpc>
              <a:buNone/>
              <a:defRPr sz="900" cap="all" baseline="0"/>
            </a:lvl1pPr>
          </a:lstStyle>
          <a:p>
            <a:pPr lvl="0"/>
            <a:r>
              <a:rPr lang="en-US"/>
              <a:t>Edit Master text styles</a:t>
            </a:r>
          </a:p>
        </p:txBody>
      </p:sp>
    </p:spTree>
    <p:extLst>
      <p:ext uri="{BB962C8B-B14F-4D97-AF65-F5344CB8AC3E}">
        <p14:creationId xmlns:p14="http://schemas.microsoft.com/office/powerpoint/2010/main" val="155523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4761"/>
            <a:ext cx="12192000" cy="3814761"/>
          </a:xfrm>
        </p:spPr>
        <p:txBody>
          <a:bodyPr/>
          <a:lstStyle/>
          <a:p>
            <a:r>
              <a:rPr lang="en-US"/>
              <a:t>Click icon to add picture</a:t>
            </a:r>
            <a:endParaRPr lang="en-GB" dirty="0"/>
          </a:p>
        </p:txBody>
      </p:sp>
      <p:sp>
        <p:nvSpPr>
          <p:cNvPr id="2" name="Title 1"/>
          <p:cNvSpPr>
            <a:spLocks noGrp="1"/>
          </p:cNvSpPr>
          <p:nvPr>
            <p:ph type="title"/>
          </p:nvPr>
        </p:nvSpPr>
        <p:spPr>
          <a:xfrm>
            <a:off x="480000" y="4171949"/>
            <a:ext cx="9931400" cy="561977"/>
          </a:xfrm>
        </p:spPr>
        <p:txBody>
          <a:bodyPr anchor="b" anchorCtr="0">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80000" y="4897438"/>
            <a:ext cx="9931400" cy="950912"/>
          </a:xfrm>
        </p:spPr>
        <p:txBody>
          <a:bodyPr/>
          <a:lstStyle>
            <a:lvl1pPr marL="0" indent="0">
              <a:lnSpc>
                <a:spcPct val="100000"/>
              </a:lnSpc>
              <a:spcAft>
                <a:spcPts val="1200"/>
              </a:spcAft>
              <a:buFont typeface="Verdana" panose="020B0604030504040204" pitchFamily="34" charset="0"/>
              <a:buNone/>
              <a:defRPr sz="1600">
                <a:solidFill>
                  <a:schemeClr val="tx2"/>
                </a:solidFill>
              </a:defRPr>
            </a:lvl1pPr>
            <a:lvl2pPr marL="432000" indent="0">
              <a:buNone/>
              <a:defRPr sz="2400" b="0" i="1">
                <a:solidFill>
                  <a:schemeClr val="tx1"/>
                </a:solidFill>
              </a:defRPr>
            </a:lvl2pPr>
            <a:lvl3pPr marL="743400" indent="0">
              <a:buNone/>
              <a:defRPr sz="1600">
                <a:solidFill>
                  <a:schemeClr val="tx2"/>
                </a:solidFill>
              </a:defRPr>
            </a:lvl3pPr>
            <a:lvl4pPr marL="1175400" indent="0">
              <a:buNone/>
              <a:defRPr sz="1600" i="1">
                <a:solidFill>
                  <a:schemeClr val="tx2"/>
                </a:solidFill>
              </a:defRPr>
            </a:lvl4pPr>
            <a:lvl5pPr marL="1499400" indent="0">
              <a:buNone/>
              <a:defRPr sz="1400">
                <a:solidFill>
                  <a:schemeClr val="tx1"/>
                </a:solidFill>
              </a:defRPr>
            </a:lvl5pPr>
          </a:lstStyle>
          <a:p>
            <a:pPr lvl="0"/>
            <a:r>
              <a:rPr lang="en-US"/>
              <a:t>Edit Master text styles</a:t>
            </a:r>
          </a:p>
        </p:txBody>
      </p:sp>
      <p:sp>
        <p:nvSpPr>
          <p:cNvPr id="6" name="Slide Number Placeholder 5"/>
          <p:cNvSpPr>
            <a:spLocks noGrp="1"/>
          </p:cNvSpPr>
          <p:nvPr>
            <p:ph type="sldNum" sz="quarter" idx="12"/>
          </p:nvPr>
        </p:nvSpPr>
        <p:spPr>
          <a:xfrm>
            <a:off x="480000" y="6321601"/>
            <a:ext cx="619200" cy="365125"/>
          </a:xfrm>
        </p:spPr>
        <p:txBody>
          <a:bodyPr lIns="0" tIns="0" rIns="0" bIns="0"/>
          <a:lstStyle>
            <a:lvl1pPr algn="ctr">
              <a:defRPr/>
            </a:lvl1pPr>
          </a:lstStyle>
          <a:p>
            <a:fld id="{3C15E8CC-CBA3-476E-A737-F2451AD7FD05}" type="slidenum">
              <a:rPr lang="en-GB" smtClean="0"/>
              <a:pPr/>
              <a:t>‹#›</a:t>
            </a:fld>
            <a:endParaRPr lang="en-GB"/>
          </a:p>
        </p:txBody>
      </p:sp>
    </p:spTree>
    <p:extLst>
      <p:ext uri="{BB962C8B-B14F-4D97-AF65-F5344CB8AC3E}">
        <p14:creationId xmlns:p14="http://schemas.microsoft.com/office/powerpoint/2010/main" val="165427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00" y="13049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0000" y="2809875"/>
            <a:ext cx="10515600" cy="33670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80000" y="6321601"/>
            <a:ext cx="619200" cy="365125"/>
          </a:xfrm>
          <a:prstGeom prst="rect">
            <a:avLst/>
          </a:prstGeom>
        </p:spPr>
        <p:txBody>
          <a:bodyPr vert="horz" lIns="0" tIns="0" rIns="0" bIns="0" rtlCol="0" anchor="ctr"/>
          <a:lstStyle>
            <a:lvl1pPr algn="ctr">
              <a:defRPr sz="1000" b="1">
                <a:solidFill>
                  <a:schemeClr val="tx1">
                    <a:tint val="75000"/>
                  </a:schemeClr>
                </a:solidFill>
              </a:defRPr>
            </a:lvl1pPr>
          </a:lstStyle>
          <a:p>
            <a:fld id="{3C15E8CC-CBA3-476E-A737-F2451AD7FD05}" type="slidenum">
              <a:rPr lang="en-GB" smtClean="0"/>
              <a:pPr/>
              <a:t>‹#›</a:t>
            </a:fld>
            <a:endParaRPr lang="en-GB" dirty="0"/>
          </a:p>
        </p:txBody>
      </p:sp>
    </p:spTree>
    <p:extLst>
      <p:ext uri="{BB962C8B-B14F-4D97-AF65-F5344CB8AC3E}">
        <p14:creationId xmlns:p14="http://schemas.microsoft.com/office/powerpoint/2010/main" val="353082103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2" r:id="rId3"/>
    <p:sldLayoutId id="2147483679" r:id="rId4"/>
    <p:sldLayoutId id="2147483662" r:id="rId5"/>
    <p:sldLayoutId id="2147483673" r:id="rId6"/>
    <p:sldLayoutId id="2147483675" r:id="rId7"/>
    <p:sldLayoutId id="2147483676" r:id="rId8"/>
    <p:sldLayoutId id="2147483677" r:id="rId9"/>
    <p:sldLayoutId id="2147483678" r:id="rId1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recyclenow.com/what-to-do-with/inhalers-0"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Inhaler carbon footprint</a:t>
            </a:r>
          </a:p>
        </p:txBody>
      </p:sp>
      <p:sp>
        <p:nvSpPr>
          <p:cNvPr id="3" name="Subtitle 2"/>
          <p:cNvSpPr>
            <a:spLocks noGrp="1"/>
          </p:cNvSpPr>
          <p:nvPr>
            <p:ph type="subTitle" idx="1"/>
          </p:nvPr>
        </p:nvSpPr>
        <p:spPr/>
        <p:txBody>
          <a:bodyPr/>
          <a:lstStyle/>
          <a:p>
            <a:r>
              <a:rPr lang="en-GB" dirty="0"/>
              <a:t>Bulletin 295, v2.0</a:t>
            </a:r>
          </a:p>
          <a:p>
            <a:r>
              <a:rPr lang="en-GB" dirty="0"/>
              <a:t>October 2021</a:t>
            </a:r>
          </a:p>
        </p:txBody>
      </p:sp>
    </p:spTree>
    <p:extLst>
      <p:ext uri="{BB962C8B-B14F-4D97-AF65-F5344CB8AC3E}">
        <p14:creationId xmlns:p14="http://schemas.microsoft.com/office/powerpoint/2010/main" val="393464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7394-5CE1-4D2A-B64C-48AB15C3E45E}"/>
              </a:ext>
            </a:extLst>
          </p:cNvPr>
          <p:cNvSpPr>
            <a:spLocks noGrp="1"/>
          </p:cNvSpPr>
          <p:nvPr>
            <p:ph type="title"/>
          </p:nvPr>
        </p:nvSpPr>
        <p:spPr>
          <a:xfrm>
            <a:off x="480000" y="705394"/>
            <a:ext cx="10252800" cy="870857"/>
          </a:xfrm>
        </p:spPr>
        <p:txBody>
          <a:bodyPr>
            <a:normAutofit/>
          </a:bodyPr>
          <a:lstStyle/>
          <a:p>
            <a:r>
              <a:rPr lang="en-GB" b="1" dirty="0">
                <a:effectLst/>
                <a:ea typeface="Times New Roman" panose="02020603050405020304" pitchFamily="18" charset="0"/>
                <a:cs typeface="Times New Roman" panose="02020603050405020304" pitchFamily="18" charset="0"/>
              </a:rPr>
              <a:t>Methodology used to calculate inhaler carbon emissions</a:t>
            </a:r>
            <a:endParaRPr lang="en-GB" sz="4000" dirty="0"/>
          </a:p>
        </p:txBody>
      </p:sp>
      <p:sp>
        <p:nvSpPr>
          <p:cNvPr id="3" name="Content Placeholder 2">
            <a:extLst>
              <a:ext uri="{FF2B5EF4-FFF2-40B4-BE49-F238E27FC236}">
                <a16:creationId xmlns:a16="http://schemas.microsoft.com/office/drawing/2014/main" id="{8F5387E7-65CA-49A7-A2C7-FD8C52EE0BC1}"/>
              </a:ext>
            </a:extLst>
          </p:cNvPr>
          <p:cNvSpPr>
            <a:spLocks noGrp="1"/>
          </p:cNvSpPr>
          <p:nvPr>
            <p:ph idx="1"/>
          </p:nvPr>
        </p:nvSpPr>
        <p:spPr>
          <a:xfrm>
            <a:off x="480000" y="1733006"/>
            <a:ext cx="10252800" cy="4134395"/>
          </a:xfrm>
        </p:spPr>
        <p:txBody>
          <a:bodyPr/>
          <a:lstStyle/>
          <a:p>
            <a:r>
              <a:rPr lang="en-US" dirty="0"/>
              <a:t>Manufacturers completed survey</a:t>
            </a:r>
          </a:p>
          <a:p>
            <a:r>
              <a:rPr lang="en-US" dirty="0"/>
              <a:t>Literature based estimates for non-responders/data not available</a:t>
            </a:r>
          </a:p>
          <a:p>
            <a:r>
              <a:rPr lang="en-US" dirty="0"/>
              <a:t>Estimates based on inhaler type (pMDI, DPI, SMI), propellant, small or large volume inhaler</a:t>
            </a:r>
          </a:p>
          <a:p>
            <a:r>
              <a:rPr lang="en-US" dirty="0"/>
              <a:t>Attachment 1 lists carbon footprint analysis for UK available inhalers</a:t>
            </a:r>
            <a:endParaRPr lang="en-GB" dirty="0"/>
          </a:p>
        </p:txBody>
      </p:sp>
      <p:sp>
        <p:nvSpPr>
          <p:cNvPr id="4" name="Slide Number Placeholder 3">
            <a:extLst>
              <a:ext uri="{FF2B5EF4-FFF2-40B4-BE49-F238E27FC236}">
                <a16:creationId xmlns:a16="http://schemas.microsoft.com/office/drawing/2014/main" id="{D4C6B410-100B-4606-80CE-8575F83B7E70}"/>
              </a:ext>
            </a:extLst>
          </p:cNvPr>
          <p:cNvSpPr>
            <a:spLocks noGrp="1"/>
          </p:cNvSpPr>
          <p:nvPr>
            <p:ph type="sldNum" sz="quarter" idx="12"/>
          </p:nvPr>
        </p:nvSpPr>
        <p:spPr/>
        <p:txBody>
          <a:bodyPr/>
          <a:lstStyle/>
          <a:p>
            <a:fld id="{3C15E8CC-CBA3-476E-A737-F2451AD7FD05}" type="slidenum">
              <a:rPr lang="en-GB" smtClean="0"/>
              <a:pPr/>
              <a:t>10</a:t>
            </a:fld>
            <a:endParaRPr lang="en-GB"/>
          </a:p>
        </p:txBody>
      </p:sp>
    </p:spTree>
    <p:extLst>
      <p:ext uri="{BB962C8B-B14F-4D97-AF65-F5344CB8AC3E}">
        <p14:creationId xmlns:p14="http://schemas.microsoft.com/office/powerpoint/2010/main" val="4095968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6E47-3870-4236-85D7-1C25119E0840}"/>
              </a:ext>
            </a:extLst>
          </p:cNvPr>
          <p:cNvSpPr>
            <a:spLocks noGrp="1"/>
          </p:cNvSpPr>
          <p:nvPr>
            <p:ph type="title"/>
          </p:nvPr>
        </p:nvSpPr>
        <p:spPr>
          <a:xfrm>
            <a:off x="838201" y="501649"/>
            <a:ext cx="10515599" cy="470910"/>
          </a:xfrm>
        </p:spPr>
        <p:txBody>
          <a:bodyPr vert="horz" lIns="91440" tIns="45720" rIns="91440" bIns="45720" rtlCol="0" anchor="b">
            <a:normAutofit fontScale="90000"/>
          </a:bodyPr>
          <a:lstStyle/>
          <a:p>
            <a:r>
              <a:rPr lang="en-US" sz="3000" kern="1200" dirty="0">
                <a:solidFill>
                  <a:schemeClr val="tx1"/>
                </a:solidFill>
                <a:latin typeface="+mj-lt"/>
                <a:ea typeface="+mj-ea"/>
                <a:cs typeface="+mj-cs"/>
              </a:rPr>
              <a:t>Attachment 1. Inhaler carbon footprint data</a:t>
            </a:r>
          </a:p>
        </p:txBody>
      </p:sp>
      <p:sp>
        <p:nvSpPr>
          <p:cNvPr id="4" name="Slide Number Placeholder 3">
            <a:extLst>
              <a:ext uri="{FF2B5EF4-FFF2-40B4-BE49-F238E27FC236}">
                <a16:creationId xmlns:a16="http://schemas.microsoft.com/office/drawing/2014/main" id="{9A1B258E-CEAC-49CA-B670-3E2E57CA008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914400">
              <a:spcAft>
                <a:spcPts val="600"/>
              </a:spcAft>
            </a:pPr>
            <a:fld id="{3C15E8CC-CBA3-476E-A737-F2451AD7FD05}" type="slidenum">
              <a:rPr lang="en-US" sz="1200" smtClean="0"/>
              <a:pPr algn="r" defTabSz="914400">
                <a:spcAft>
                  <a:spcPts val="600"/>
                </a:spcAft>
              </a:pPr>
              <a:t>11</a:t>
            </a:fld>
            <a:endParaRPr lang="en-US" sz="1200"/>
          </a:p>
        </p:txBody>
      </p:sp>
      <p:graphicFrame>
        <p:nvGraphicFramePr>
          <p:cNvPr id="11" name="Table 11">
            <a:extLst>
              <a:ext uri="{FF2B5EF4-FFF2-40B4-BE49-F238E27FC236}">
                <a16:creationId xmlns:a16="http://schemas.microsoft.com/office/drawing/2014/main" id="{8395AEC6-E903-4D1F-B703-EAE1EA643ABC}"/>
              </a:ext>
            </a:extLst>
          </p:cNvPr>
          <p:cNvGraphicFramePr>
            <a:graphicFrameLocks noGrp="1"/>
          </p:cNvGraphicFramePr>
          <p:nvPr>
            <p:ph idx="1"/>
            <p:extLst>
              <p:ext uri="{D42A27DB-BD31-4B8C-83A1-F6EECF244321}">
                <p14:modId xmlns:p14="http://schemas.microsoft.com/office/powerpoint/2010/main" val="3515420166"/>
              </p:ext>
            </p:extLst>
          </p:nvPr>
        </p:nvGraphicFramePr>
        <p:xfrm>
          <a:off x="685798" y="1173797"/>
          <a:ext cx="10820400" cy="4835116"/>
        </p:xfrm>
        <a:graphic>
          <a:graphicData uri="http://schemas.openxmlformats.org/drawingml/2006/table">
            <a:tbl>
              <a:tblPr firstRow="1" bandRow="1">
                <a:tableStyleId>{BC89EF96-8CEA-46FF-86C4-4CE0E7609802}</a:tableStyleId>
              </a:tblPr>
              <a:tblGrid>
                <a:gridCol w="2523767">
                  <a:extLst>
                    <a:ext uri="{9D8B030D-6E8A-4147-A177-3AD203B41FA5}">
                      <a16:colId xmlns:a16="http://schemas.microsoft.com/office/drawing/2014/main" val="4201601329"/>
                    </a:ext>
                  </a:extLst>
                </a:gridCol>
                <a:gridCol w="953865">
                  <a:extLst>
                    <a:ext uri="{9D8B030D-6E8A-4147-A177-3AD203B41FA5}">
                      <a16:colId xmlns:a16="http://schemas.microsoft.com/office/drawing/2014/main" val="1843321720"/>
                    </a:ext>
                  </a:extLst>
                </a:gridCol>
                <a:gridCol w="1159682">
                  <a:extLst>
                    <a:ext uri="{9D8B030D-6E8A-4147-A177-3AD203B41FA5}">
                      <a16:colId xmlns:a16="http://schemas.microsoft.com/office/drawing/2014/main" val="205453294"/>
                    </a:ext>
                  </a:extLst>
                </a:gridCol>
                <a:gridCol w="1264723">
                  <a:extLst>
                    <a:ext uri="{9D8B030D-6E8A-4147-A177-3AD203B41FA5}">
                      <a16:colId xmlns:a16="http://schemas.microsoft.com/office/drawing/2014/main" val="2700017624"/>
                    </a:ext>
                  </a:extLst>
                </a:gridCol>
                <a:gridCol w="1232076">
                  <a:extLst>
                    <a:ext uri="{9D8B030D-6E8A-4147-A177-3AD203B41FA5}">
                      <a16:colId xmlns:a16="http://schemas.microsoft.com/office/drawing/2014/main" val="1467600350"/>
                    </a:ext>
                  </a:extLst>
                </a:gridCol>
                <a:gridCol w="1351308">
                  <a:extLst>
                    <a:ext uri="{9D8B030D-6E8A-4147-A177-3AD203B41FA5}">
                      <a16:colId xmlns:a16="http://schemas.microsoft.com/office/drawing/2014/main" val="2086493173"/>
                    </a:ext>
                  </a:extLst>
                </a:gridCol>
                <a:gridCol w="2334979">
                  <a:extLst>
                    <a:ext uri="{9D8B030D-6E8A-4147-A177-3AD203B41FA5}">
                      <a16:colId xmlns:a16="http://schemas.microsoft.com/office/drawing/2014/main" val="1094153490"/>
                    </a:ext>
                  </a:extLst>
                </a:gridCol>
              </a:tblGrid>
              <a:tr h="696371">
                <a:tc>
                  <a:txBody>
                    <a:bodyPr/>
                    <a:lstStyle/>
                    <a:p>
                      <a:pPr algn="ctr" fontAlgn="ctr"/>
                      <a:r>
                        <a:rPr lang="en-GB" sz="1400" b="1" u="none" strike="noStrike" dirty="0">
                          <a:solidFill>
                            <a:srgbClr val="000000"/>
                          </a:solidFill>
                          <a:effectLst/>
                        </a:rPr>
                        <a:t>Brand name</a:t>
                      </a:r>
                      <a:endParaRPr lang="en-GB" sz="14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1" u="none" strike="noStrike" dirty="0">
                          <a:solidFill>
                            <a:srgbClr val="000000"/>
                          </a:solidFill>
                          <a:effectLst/>
                        </a:rPr>
                        <a:t>Device type</a:t>
                      </a:r>
                      <a:endParaRPr lang="en-GB" sz="14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1" u="none" strike="noStrike" dirty="0">
                          <a:solidFill>
                            <a:srgbClr val="000000"/>
                          </a:solidFill>
                          <a:effectLst/>
                        </a:rPr>
                        <a:t>Doses per inhaler</a:t>
                      </a:r>
                      <a:endParaRPr lang="en-GB" sz="14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US" sz="1400" b="1" u="none" strike="noStrike" dirty="0">
                          <a:solidFill>
                            <a:srgbClr val="000000"/>
                          </a:solidFill>
                          <a:effectLst/>
                        </a:rPr>
                        <a:t>NHS cost per inhaler</a:t>
                      </a:r>
                      <a:endParaRPr lang="en-US" sz="14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1" u="none" strike="noStrike" dirty="0">
                          <a:solidFill>
                            <a:srgbClr val="000000"/>
                          </a:solidFill>
                          <a:effectLst/>
                        </a:rPr>
                        <a:t>Age licensed from</a:t>
                      </a:r>
                      <a:endParaRPr lang="en-GB" sz="14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1" u="none" strike="noStrike" dirty="0">
                          <a:solidFill>
                            <a:srgbClr val="000000"/>
                          </a:solidFill>
                          <a:effectLst/>
                        </a:rPr>
                        <a:t>Age ranges for doses</a:t>
                      </a:r>
                      <a:endParaRPr lang="en-GB" sz="14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1" u="none" strike="noStrike" dirty="0">
                          <a:solidFill>
                            <a:srgbClr val="000000"/>
                          </a:solidFill>
                          <a:effectLst/>
                        </a:rPr>
                        <a:t>Indicative carbon footprint /inhaler      (g CO</a:t>
                      </a:r>
                      <a:r>
                        <a:rPr lang="en-GB" sz="1400" b="1" u="none" strike="noStrike" baseline="-25000" dirty="0">
                          <a:solidFill>
                            <a:srgbClr val="000000"/>
                          </a:solidFill>
                          <a:effectLst/>
                        </a:rPr>
                        <a:t>2</a:t>
                      </a:r>
                      <a:r>
                        <a:rPr lang="en-GB" sz="1400" b="1" u="none" strike="noStrike" dirty="0">
                          <a:solidFill>
                            <a:srgbClr val="000000"/>
                          </a:solidFill>
                          <a:effectLst/>
                        </a:rPr>
                        <a:t>e) </a:t>
                      </a:r>
                      <a:endParaRPr lang="en-GB" sz="1400" b="1"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95527576"/>
                  </a:ext>
                </a:extLst>
              </a:tr>
              <a:tr h="397537">
                <a:tc>
                  <a:txBody>
                    <a:bodyPr/>
                    <a:lstStyle/>
                    <a:p>
                      <a:pPr algn="ctr" fontAlgn="ctr"/>
                      <a:r>
                        <a:rPr lang="en-GB" sz="1400" b="0" u="none" strike="noStrike">
                          <a:solidFill>
                            <a:srgbClr val="000000"/>
                          </a:solidFill>
                          <a:effectLst/>
                        </a:rPr>
                        <a:t>Airomir 100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pMDI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£1.97</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&lt;12,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9720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385677316"/>
                  </a:ext>
                </a:extLst>
              </a:tr>
              <a:tr h="467651">
                <a:tc>
                  <a:txBody>
                    <a:bodyPr/>
                    <a:lstStyle/>
                    <a:p>
                      <a:pPr algn="ctr" fontAlgn="ctr"/>
                      <a:r>
                        <a:rPr lang="en-GB" sz="1400" b="0" u="none" strike="noStrike">
                          <a:solidFill>
                            <a:srgbClr val="000000"/>
                          </a:solidFill>
                          <a:effectLst/>
                        </a:rPr>
                        <a:t>Airomir Autohaler 100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pMDI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£6.02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&lt;12,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9720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543308987"/>
                  </a:ext>
                </a:extLst>
              </a:tr>
              <a:tr h="467651">
                <a:tc>
                  <a:txBody>
                    <a:bodyPr/>
                    <a:lstStyle/>
                    <a:p>
                      <a:pPr algn="ctr" fontAlgn="ctr"/>
                      <a:r>
                        <a:rPr lang="en-GB" sz="1400" b="0" u="none" strike="noStrike">
                          <a:solidFill>
                            <a:srgbClr val="000000"/>
                          </a:solidFill>
                          <a:effectLst/>
                        </a:rPr>
                        <a:t>Easyhaler Salbutamol 100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DPI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£3.31</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4-11,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620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2994128346"/>
                  </a:ext>
                </a:extLst>
              </a:tr>
              <a:tr h="467651">
                <a:tc>
                  <a:txBody>
                    <a:bodyPr/>
                    <a:lstStyle/>
                    <a:p>
                      <a:pPr algn="ctr" fontAlgn="ctr"/>
                      <a:r>
                        <a:rPr lang="en-GB" sz="1400" b="0" u="none" strike="noStrike">
                          <a:solidFill>
                            <a:srgbClr val="000000"/>
                          </a:solidFill>
                          <a:effectLst/>
                        </a:rPr>
                        <a:t>Easyhaler Salbutamol 200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DPI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dirty="0">
                          <a:solidFill>
                            <a:srgbClr val="000000"/>
                          </a:solidFill>
                          <a:effectLst/>
                        </a:rPr>
                        <a:t>£6.63</a:t>
                      </a:r>
                      <a:endParaRPr lang="en-GB"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4-11,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620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777264993"/>
                  </a:ext>
                </a:extLst>
              </a:tr>
              <a:tr h="467651">
                <a:tc>
                  <a:txBody>
                    <a:bodyPr/>
                    <a:lstStyle/>
                    <a:p>
                      <a:pPr algn="ctr" fontAlgn="ctr"/>
                      <a:r>
                        <a:rPr lang="en-US" sz="1400" b="0" u="none" strike="noStrike">
                          <a:solidFill>
                            <a:srgbClr val="000000"/>
                          </a:solidFill>
                          <a:effectLst/>
                        </a:rPr>
                        <a:t>Salamol CFC-Free Inhaler 100 micrograms</a:t>
                      </a:r>
                      <a:endParaRPr lang="en-US"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pMDI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£1.46</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4-11,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11950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025498187"/>
                  </a:ext>
                </a:extLst>
              </a:tr>
              <a:tr h="467651">
                <a:tc>
                  <a:txBody>
                    <a:bodyPr/>
                    <a:lstStyle/>
                    <a:p>
                      <a:pPr algn="ctr" fontAlgn="ctr"/>
                      <a:r>
                        <a:rPr lang="en-GB" sz="1400" b="0" u="none" strike="noStrike">
                          <a:solidFill>
                            <a:srgbClr val="000000"/>
                          </a:solidFill>
                          <a:effectLst/>
                        </a:rPr>
                        <a:t>Salamol Easi-Breathe 100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pMDI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£6.30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4-11,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12080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292568645"/>
                  </a:ext>
                </a:extLst>
              </a:tr>
              <a:tr h="467651">
                <a:tc>
                  <a:txBody>
                    <a:bodyPr/>
                    <a:lstStyle/>
                    <a:p>
                      <a:pPr algn="ctr" fontAlgn="ctr"/>
                      <a:r>
                        <a:rPr lang="en-GB" sz="1400" b="0" u="none" strike="noStrike">
                          <a:solidFill>
                            <a:srgbClr val="000000"/>
                          </a:solidFill>
                          <a:effectLst/>
                        </a:rPr>
                        <a:t>Salbulin Novolizer 100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DPI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£4.95</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6-12,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3750</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923226078"/>
                  </a:ext>
                </a:extLst>
              </a:tr>
              <a:tr h="467651">
                <a:tc>
                  <a:txBody>
                    <a:bodyPr/>
                    <a:lstStyle/>
                    <a:p>
                      <a:pPr algn="ctr" fontAlgn="ctr"/>
                      <a:r>
                        <a:rPr lang="en-GB" sz="1400" b="0" u="none" strike="noStrike">
                          <a:solidFill>
                            <a:srgbClr val="000000"/>
                          </a:solidFill>
                          <a:effectLst/>
                        </a:rPr>
                        <a:t>Ventolin Accuhaler 200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DPI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60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£3.60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4-11,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583</a:t>
                      </a:r>
                      <a:endParaRPr lang="en-GB" sz="1400" b="0"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123974702"/>
                  </a:ext>
                </a:extLst>
              </a:tr>
              <a:tr h="467651">
                <a:tc>
                  <a:txBody>
                    <a:bodyPr/>
                    <a:lstStyle/>
                    <a:p>
                      <a:pPr algn="ctr" fontAlgn="ctr"/>
                      <a:r>
                        <a:rPr lang="en-GB" sz="1400" b="0" u="none" strike="noStrike">
                          <a:solidFill>
                            <a:srgbClr val="000000"/>
                          </a:solidFill>
                          <a:effectLst/>
                        </a:rPr>
                        <a:t>Ventolin Evohaler 100 micrograms</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pMDI</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200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£1.50</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4+</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a:solidFill>
                            <a:srgbClr val="000000"/>
                          </a:solidFill>
                          <a:effectLst/>
                        </a:rPr>
                        <a:t>&lt;12, 12+</a:t>
                      </a:r>
                      <a:endParaRPr lang="en-GB" sz="1400" b="0" i="0" u="none" strike="noStrike">
                        <a:solidFill>
                          <a:srgbClr val="000000"/>
                        </a:solidFill>
                        <a:effectLst/>
                        <a:latin typeface="Verdana" panose="020B0604030504040204" pitchFamily="34" charset="0"/>
                      </a:endParaRPr>
                    </a:p>
                  </a:txBody>
                  <a:tcPr marL="9525" marR="9525" marT="9525" marB="0" anchor="ctr"/>
                </a:tc>
                <a:tc>
                  <a:txBody>
                    <a:bodyPr/>
                    <a:lstStyle/>
                    <a:p>
                      <a:pPr algn="ctr" fontAlgn="ctr"/>
                      <a:r>
                        <a:rPr lang="en-GB" sz="1400" b="0" u="none" strike="noStrike" dirty="0">
                          <a:solidFill>
                            <a:srgbClr val="000000"/>
                          </a:solidFill>
                          <a:effectLst/>
                        </a:rPr>
                        <a:t>28262</a:t>
                      </a:r>
                      <a:endParaRPr lang="en-GB" sz="14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170478714"/>
                  </a:ext>
                </a:extLst>
              </a:tr>
            </a:tbl>
          </a:graphicData>
        </a:graphic>
      </p:graphicFrame>
    </p:spTree>
    <p:extLst>
      <p:ext uri="{BB962C8B-B14F-4D97-AF65-F5344CB8AC3E}">
        <p14:creationId xmlns:p14="http://schemas.microsoft.com/office/powerpoint/2010/main" val="1679845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dirty="0"/>
              <a:t>Strategies to support a reduction in inhaler carbon emissions</a:t>
            </a:r>
            <a:endParaRPr lang="en-GB" dirty="0"/>
          </a:p>
        </p:txBody>
      </p:sp>
      <p:sp>
        <p:nvSpPr>
          <p:cNvPr id="5" name="Slide Number Placeholder 4"/>
          <p:cNvSpPr>
            <a:spLocks noGrp="1"/>
          </p:cNvSpPr>
          <p:nvPr>
            <p:ph type="sldNum" sz="quarter" idx="13"/>
          </p:nvPr>
        </p:nvSpPr>
        <p:spPr>
          <a:xfrm>
            <a:off x="1884000" y="6321426"/>
            <a:ext cx="463550" cy="365125"/>
          </a:xfrm>
        </p:spPr>
        <p:txBody>
          <a:bodyPr vert="horz" lIns="0" tIns="0" rIns="0" bIns="0" rtlCol="0" anchor="ctr"/>
          <a:lstStyle/>
          <a:p>
            <a:fld id="{3C15E8CC-CBA3-476E-A737-F2451AD7FD05}" type="slidenum">
              <a:rPr lang="en-GB" smtClean="0"/>
              <a:pPr/>
              <a:t>12</a:t>
            </a:fld>
            <a:endParaRPr lang="en-GB" dirty="0"/>
          </a:p>
        </p:txBody>
      </p:sp>
    </p:spTree>
    <p:extLst>
      <p:ext uri="{BB962C8B-B14F-4D97-AF65-F5344CB8AC3E}">
        <p14:creationId xmlns:p14="http://schemas.microsoft.com/office/powerpoint/2010/main" val="319360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18D3-AFC9-43AE-A9E7-9DD3FCACD872}"/>
              </a:ext>
            </a:extLst>
          </p:cNvPr>
          <p:cNvSpPr>
            <a:spLocks noGrp="1"/>
          </p:cNvSpPr>
          <p:nvPr>
            <p:ph type="title"/>
          </p:nvPr>
        </p:nvSpPr>
        <p:spPr/>
        <p:txBody>
          <a:bodyPr/>
          <a:lstStyle/>
          <a:p>
            <a:r>
              <a:rPr lang="en-US" dirty="0"/>
              <a:t>Delivering a ‘Net Zero’ NHS</a:t>
            </a:r>
            <a:endParaRPr lang="en-GB" dirty="0"/>
          </a:p>
        </p:txBody>
      </p:sp>
      <p:sp>
        <p:nvSpPr>
          <p:cNvPr id="3" name="Content Placeholder 2">
            <a:extLst>
              <a:ext uri="{FF2B5EF4-FFF2-40B4-BE49-F238E27FC236}">
                <a16:creationId xmlns:a16="http://schemas.microsoft.com/office/drawing/2014/main" id="{8D54797F-D928-496E-B394-21250B095F28}"/>
              </a:ext>
            </a:extLst>
          </p:cNvPr>
          <p:cNvSpPr>
            <a:spLocks noGrp="1"/>
          </p:cNvSpPr>
          <p:nvPr>
            <p:ph idx="1"/>
          </p:nvPr>
        </p:nvSpPr>
        <p:spPr/>
        <p:txBody>
          <a:bodyPr/>
          <a:lstStyle/>
          <a:p>
            <a:r>
              <a:rPr lang="en-US" dirty="0"/>
              <a:t>Optimise prescribing</a:t>
            </a:r>
          </a:p>
          <a:p>
            <a:r>
              <a:rPr lang="en-US" dirty="0"/>
              <a:t>Substitute high carbon products for low-carbon alternatives</a:t>
            </a:r>
          </a:p>
          <a:p>
            <a:r>
              <a:rPr lang="en-US" dirty="0"/>
              <a:t>Improvements in production and waste processes</a:t>
            </a:r>
            <a:endParaRPr lang="en-GB" dirty="0"/>
          </a:p>
        </p:txBody>
      </p:sp>
      <p:sp>
        <p:nvSpPr>
          <p:cNvPr id="4" name="Slide Number Placeholder 3">
            <a:extLst>
              <a:ext uri="{FF2B5EF4-FFF2-40B4-BE49-F238E27FC236}">
                <a16:creationId xmlns:a16="http://schemas.microsoft.com/office/drawing/2014/main" id="{6B5591E4-4EF6-48E3-9529-605976C2A325}"/>
              </a:ext>
            </a:extLst>
          </p:cNvPr>
          <p:cNvSpPr>
            <a:spLocks noGrp="1"/>
          </p:cNvSpPr>
          <p:nvPr>
            <p:ph type="sldNum" sz="quarter" idx="12"/>
          </p:nvPr>
        </p:nvSpPr>
        <p:spPr/>
        <p:txBody>
          <a:bodyPr/>
          <a:lstStyle/>
          <a:p>
            <a:fld id="{3C15E8CC-CBA3-476E-A737-F2451AD7FD05}" type="slidenum">
              <a:rPr lang="en-GB" smtClean="0"/>
              <a:pPr/>
              <a:t>13</a:t>
            </a:fld>
            <a:endParaRPr lang="en-GB"/>
          </a:p>
        </p:txBody>
      </p:sp>
    </p:spTree>
    <p:extLst>
      <p:ext uri="{BB962C8B-B14F-4D97-AF65-F5344CB8AC3E}">
        <p14:creationId xmlns:p14="http://schemas.microsoft.com/office/powerpoint/2010/main" val="315022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8FB7-2529-46F1-BC11-CB1038AD6A9F}"/>
              </a:ext>
            </a:extLst>
          </p:cNvPr>
          <p:cNvSpPr>
            <a:spLocks noGrp="1"/>
          </p:cNvSpPr>
          <p:nvPr>
            <p:ph type="title"/>
          </p:nvPr>
        </p:nvSpPr>
        <p:spPr>
          <a:xfrm>
            <a:off x="571440" y="346437"/>
            <a:ext cx="10252800" cy="644162"/>
          </a:xfrm>
        </p:spPr>
        <p:txBody>
          <a:bodyPr/>
          <a:lstStyle/>
          <a:p>
            <a:r>
              <a:rPr lang="en-US" dirty="0">
                <a:ea typeface="Times New Roman" panose="02020603050405020304" pitchFamily="18" charset="0"/>
                <a:cs typeface="Times New Roman" panose="02020603050405020304" pitchFamily="18" charset="0"/>
              </a:rPr>
              <a:t>Optimise prescribing</a:t>
            </a:r>
            <a:endParaRPr lang="en-GB" dirty="0"/>
          </a:p>
        </p:txBody>
      </p:sp>
      <p:sp>
        <p:nvSpPr>
          <p:cNvPr id="3" name="Content Placeholder 2">
            <a:extLst>
              <a:ext uri="{FF2B5EF4-FFF2-40B4-BE49-F238E27FC236}">
                <a16:creationId xmlns:a16="http://schemas.microsoft.com/office/drawing/2014/main" id="{0E107CE7-D4A0-4B81-805D-039920FD3C07}"/>
              </a:ext>
            </a:extLst>
          </p:cNvPr>
          <p:cNvSpPr>
            <a:spLocks noGrp="1"/>
          </p:cNvSpPr>
          <p:nvPr>
            <p:ph idx="1"/>
          </p:nvPr>
        </p:nvSpPr>
        <p:spPr>
          <a:xfrm>
            <a:off x="480000" y="1168037"/>
            <a:ext cx="10515660" cy="5343526"/>
          </a:xfrm>
        </p:spPr>
        <p:txBody>
          <a:bodyPr>
            <a:normAutofit fontScale="25000" lnSpcReduction="20000"/>
          </a:bodyPr>
          <a:lstStyle/>
          <a:p>
            <a:pPr>
              <a:lnSpc>
                <a:spcPct val="120000"/>
              </a:lnSpc>
            </a:pPr>
            <a:r>
              <a:rPr lang="en-US" sz="9600" dirty="0"/>
              <a:t>Get or maintain good control of asthma and COPD through reviewing patients regularly and treating in line with NICE asthma and COPD treatment pathways</a:t>
            </a:r>
            <a:endParaRPr lang="en-GB" sz="9600" dirty="0"/>
          </a:p>
          <a:p>
            <a:pPr>
              <a:lnSpc>
                <a:spcPct val="120000"/>
              </a:lnSpc>
            </a:pPr>
            <a:r>
              <a:rPr lang="en-US" sz="9600" dirty="0"/>
              <a:t>Agree local respiratory pathways and medicines formulary choices which take into account inhaler carbon footprints</a:t>
            </a:r>
            <a:endParaRPr lang="en-GB" sz="9600" dirty="0"/>
          </a:p>
          <a:p>
            <a:pPr>
              <a:lnSpc>
                <a:spcPct val="120000"/>
              </a:lnSpc>
            </a:pPr>
            <a:r>
              <a:rPr lang="en-US" sz="9600" dirty="0"/>
              <a:t>Demonstrate and check inhaler technique</a:t>
            </a:r>
            <a:endParaRPr lang="en-GB" sz="9600" dirty="0"/>
          </a:p>
          <a:p>
            <a:pPr>
              <a:lnSpc>
                <a:spcPct val="120000"/>
              </a:lnSpc>
            </a:pPr>
            <a:r>
              <a:rPr lang="en-US" sz="9600" dirty="0"/>
              <a:t>Identify and reduce SABA overuse </a:t>
            </a:r>
            <a:endParaRPr lang="en-GB" sz="9600" dirty="0"/>
          </a:p>
          <a:p>
            <a:pPr>
              <a:lnSpc>
                <a:spcPct val="120000"/>
              </a:lnSpc>
            </a:pPr>
            <a:r>
              <a:rPr lang="en-US" sz="9600" dirty="0"/>
              <a:t>Change to combination inhalers where clinically appropriate</a:t>
            </a:r>
          </a:p>
          <a:p>
            <a:pPr>
              <a:lnSpc>
                <a:spcPct val="120000"/>
              </a:lnSpc>
            </a:pPr>
            <a:r>
              <a:rPr lang="en-US" sz="9600" dirty="0"/>
              <a:t>Prescribers discussing, with individual patients, lower carbon footprint inhalers during patient reviews or when a change in treatment is clinically necessary</a:t>
            </a:r>
            <a:endParaRPr lang="en-GB" sz="9600" dirty="0"/>
          </a:p>
          <a:p>
            <a:endParaRPr lang="en-GB" dirty="0"/>
          </a:p>
        </p:txBody>
      </p:sp>
      <p:sp>
        <p:nvSpPr>
          <p:cNvPr id="4" name="Slide Number Placeholder 3">
            <a:extLst>
              <a:ext uri="{FF2B5EF4-FFF2-40B4-BE49-F238E27FC236}">
                <a16:creationId xmlns:a16="http://schemas.microsoft.com/office/drawing/2014/main" id="{E5F06AA1-2BCB-45DC-B273-DACAD1293A97}"/>
              </a:ext>
            </a:extLst>
          </p:cNvPr>
          <p:cNvSpPr>
            <a:spLocks noGrp="1"/>
          </p:cNvSpPr>
          <p:nvPr>
            <p:ph type="sldNum" sz="quarter" idx="12"/>
          </p:nvPr>
        </p:nvSpPr>
        <p:spPr/>
        <p:txBody>
          <a:bodyPr/>
          <a:lstStyle/>
          <a:p>
            <a:fld id="{3C15E8CC-CBA3-476E-A737-F2451AD7FD05}" type="slidenum">
              <a:rPr lang="en-GB" smtClean="0"/>
              <a:pPr/>
              <a:t>14</a:t>
            </a:fld>
            <a:endParaRPr lang="en-GB"/>
          </a:p>
        </p:txBody>
      </p:sp>
    </p:spTree>
    <p:extLst>
      <p:ext uri="{BB962C8B-B14F-4D97-AF65-F5344CB8AC3E}">
        <p14:creationId xmlns:p14="http://schemas.microsoft.com/office/powerpoint/2010/main" val="408784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08EF-F11D-4385-AEEE-8555F62BD459}"/>
              </a:ext>
            </a:extLst>
          </p:cNvPr>
          <p:cNvSpPr>
            <a:spLocks noGrp="1"/>
          </p:cNvSpPr>
          <p:nvPr>
            <p:ph type="title"/>
          </p:nvPr>
        </p:nvSpPr>
        <p:spPr>
          <a:xfrm>
            <a:off x="480000" y="320587"/>
            <a:ext cx="10252800" cy="469988"/>
          </a:xfrm>
        </p:spPr>
        <p:txBody>
          <a:bodyPr>
            <a:noAutofit/>
          </a:bodyPr>
          <a:lstStyle/>
          <a:p>
            <a:r>
              <a:rPr lang="en-US" dirty="0"/>
              <a:t>Inhaler technique assessment videos and leaflets</a:t>
            </a:r>
            <a:endParaRPr lang="en-GB" dirty="0"/>
          </a:p>
        </p:txBody>
      </p:sp>
      <p:sp>
        <p:nvSpPr>
          <p:cNvPr id="3" name="Content Placeholder 2">
            <a:extLst>
              <a:ext uri="{FF2B5EF4-FFF2-40B4-BE49-F238E27FC236}">
                <a16:creationId xmlns:a16="http://schemas.microsoft.com/office/drawing/2014/main" id="{2ABD453F-4496-4116-8169-863FF453FA36}"/>
              </a:ext>
            </a:extLst>
          </p:cNvPr>
          <p:cNvSpPr>
            <a:spLocks noGrp="1"/>
          </p:cNvSpPr>
          <p:nvPr>
            <p:ph idx="1"/>
          </p:nvPr>
        </p:nvSpPr>
        <p:spPr/>
        <p:txBody>
          <a:bodyPr/>
          <a:lstStyle/>
          <a:p>
            <a:r>
              <a:rPr lang="en-US" dirty="0"/>
              <a:t>Insert image and link to videos / leaflets</a:t>
            </a:r>
            <a:endParaRPr lang="en-GB" dirty="0"/>
          </a:p>
        </p:txBody>
      </p:sp>
      <p:sp>
        <p:nvSpPr>
          <p:cNvPr id="4" name="Slide Number Placeholder 3">
            <a:extLst>
              <a:ext uri="{FF2B5EF4-FFF2-40B4-BE49-F238E27FC236}">
                <a16:creationId xmlns:a16="http://schemas.microsoft.com/office/drawing/2014/main" id="{6E4029EA-8F69-426F-AE86-1D239DC5BB0F}"/>
              </a:ext>
            </a:extLst>
          </p:cNvPr>
          <p:cNvSpPr>
            <a:spLocks noGrp="1"/>
          </p:cNvSpPr>
          <p:nvPr>
            <p:ph type="sldNum" sz="quarter" idx="12"/>
          </p:nvPr>
        </p:nvSpPr>
        <p:spPr/>
        <p:txBody>
          <a:bodyPr/>
          <a:lstStyle/>
          <a:p>
            <a:fld id="{3C15E8CC-CBA3-476E-A737-F2451AD7FD05}" type="slidenum">
              <a:rPr lang="en-GB" smtClean="0"/>
              <a:pPr/>
              <a:t>15</a:t>
            </a:fld>
            <a:endParaRPr lang="en-GB"/>
          </a:p>
        </p:txBody>
      </p:sp>
      <p:pic>
        <p:nvPicPr>
          <p:cNvPr id="9" name="Picture 8">
            <a:extLst>
              <a:ext uri="{FF2B5EF4-FFF2-40B4-BE49-F238E27FC236}">
                <a16:creationId xmlns:a16="http://schemas.microsoft.com/office/drawing/2014/main" id="{055D5A63-32A2-44A8-9160-AE69E6F41D64}"/>
              </a:ext>
            </a:extLst>
          </p:cNvPr>
          <p:cNvPicPr>
            <a:picLocks noChangeAspect="1"/>
          </p:cNvPicPr>
          <p:nvPr/>
        </p:nvPicPr>
        <p:blipFill>
          <a:blip r:embed="rId2"/>
          <a:stretch>
            <a:fillRect/>
          </a:stretch>
        </p:blipFill>
        <p:spPr>
          <a:xfrm>
            <a:off x="0" y="1162050"/>
            <a:ext cx="12192000" cy="4705352"/>
          </a:xfrm>
          <a:prstGeom prst="rect">
            <a:avLst/>
          </a:prstGeom>
        </p:spPr>
      </p:pic>
    </p:spTree>
    <p:extLst>
      <p:ext uri="{BB962C8B-B14F-4D97-AF65-F5344CB8AC3E}">
        <p14:creationId xmlns:p14="http://schemas.microsoft.com/office/powerpoint/2010/main" val="343531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08EF-F11D-4385-AEEE-8555F62BD459}"/>
              </a:ext>
            </a:extLst>
          </p:cNvPr>
          <p:cNvSpPr>
            <a:spLocks noGrp="1"/>
          </p:cNvSpPr>
          <p:nvPr>
            <p:ph type="title"/>
          </p:nvPr>
        </p:nvSpPr>
        <p:spPr>
          <a:xfrm>
            <a:off x="480000" y="320587"/>
            <a:ext cx="10252800" cy="942976"/>
          </a:xfrm>
        </p:spPr>
        <p:txBody>
          <a:bodyPr/>
          <a:lstStyle/>
          <a:p>
            <a:r>
              <a:rPr lang="en-US" dirty="0"/>
              <a:t>Inhaler technique assessment videos and leaflets</a:t>
            </a:r>
            <a:endParaRPr lang="en-GB" dirty="0"/>
          </a:p>
        </p:txBody>
      </p:sp>
      <p:sp>
        <p:nvSpPr>
          <p:cNvPr id="3" name="Content Placeholder 2">
            <a:extLst>
              <a:ext uri="{FF2B5EF4-FFF2-40B4-BE49-F238E27FC236}">
                <a16:creationId xmlns:a16="http://schemas.microsoft.com/office/drawing/2014/main" id="{2ABD453F-4496-4116-8169-863FF453FA36}"/>
              </a:ext>
            </a:extLst>
          </p:cNvPr>
          <p:cNvSpPr>
            <a:spLocks noGrp="1"/>
          </p:cNvSpPr>
          <p:nvPr>
            <p:ph idx="1"/>
          </p:nvPr>
        </p:nvSpPr>
        <p:spPr/>
        <p:txBody>
          <a:bodyPr/>
          <a:lstStyle/>
          <a:p>
            <a:r>
              <a:rPr lang="en-US" dirty="0"/>
              <a:t>QR code</a:t>
            </a:r>
            <a:endParaRPr lang="en-GB" dirty="0"/>
          </a:p>
        </p:txBody>
      </p:sp>
      <p:sp>
        <p:nvSpPr>
          <p:cNvPr id="4" name="Slide Number Placeholder 3">
            <a:extLst>
              <a:ext uri="{FF2B5EF4-FFF2-40B4-BE49-F238E27FC236}">
                <a16:creationId xmlns:a16="http://schemas.microsoft.com/office/drawing/2014/main" id="{6E4029EA-8F69-426F-AE86-1D239DC5BB0F}"/>
              </a:ext>
            </a:extLst>
          </p:cNvPr>
          <p:cNvSpPr>
            <a:spLocks noGrp="1"/>
          </p:cNvSpPr>
          <p:nvPr>
            <p:ph type="sldNum" sz="quarter" idx="12"/>
          </p:nvPr>
        </p:nvSpPr>
        <p:spPr/>
        <p:txBody>
          <a:bodyPr/>
          <a:lstStyle/>
          <a:p>
            <a:fld id="{3C15E8CC-CBA3-476E-A737-F2451AD7FD05}" type="slidenum">
              <a:rPr lang="en-GB" smtClean="0"/>
              <a:pPr/>
              <a:t>16</a:t>
            </a:fld>
            <a:endParaRPr lang="en-GB"/>
          </a:p>
        </p:txBody>
      </p:sp>
      <p:pic>
        <p:nvPicPr>
          <p:cNvPr id="7" name="Picture 6">
            <a:extLst>
              <a:ext uri="{FF2B5EF4-FFF2-40B4-BE49-F238E27FC236}">
                <a16:creationId xmlns:a16="http://schemas.microsoft.com/office/drawing/2014/main" id="{E8FC5ACA-741F-42BE-A18B-BC50B50021B6}"/>
              </a:ext>
            </a:extLst>
          </p:cNvPr>
          <p:cNvPicPr>
            <a:picLocks noChangeAspect="1"/>
          </p:cNvPicPr>
          <p:nvPr/>
        </p:nvPicPr>
        <p:blipFill>
          <a:blip r:embed="rId2"/>
          <a:stretch>
            <a:fillRect/>
          </a:stretch>
        </p:blipFill>
        <p:spPr>
          <a:xfrm>
            <a:off x="5227748" y="1657351"/>
            <a:ext cx="5426977" cy="4210050"/>
          </a:xfrm>
          <a:prstGeom prst="rect">
            <a:avLst/>
          </a:prstGeom>
        </p:spPr>
      </p:pic>
      <p:pic>
        <p:nvPicPr>
          <p:cNvPr id="6" name="Picture 5">
            <a:extLst>
              <a:ext uri="{FF2B5EF4-FFF2-40B4-BE49-F238E27FC236}">
                <a16:creationId xmlns:a16="http://schemas.microsoft.com/office/drawing/2014/main" id="{19A8CA18-E1E9-436B-834D-09AC1979FC00}"/>
              </a:ext>
            </a:extLst>
          </p:cNvPr>
          <p:cNvPicPr>
            <a:picLocks noChangeAspect="1"/>
          </p:cNvPicPr>
          <p:nvPr/>
        </p:nvPicPr>
        <p:blipFill>
          <a:blip r:embed="rId3"/>
          <a:stretch>
            <a:fillRect/>
          </a:stretch>
        </p:blipFill>
        <p:spPr>
          <a:xfrm>
            <a:off x="711741" y="2676727"/>
            <a:ext cx="3091775" cy="3091775"/>
          </a:xfrm>
          <a:prstGeom prst="rect">
            <a:avLst/>
          </a:prstGeom>
        </p:spPr>
      </p:pic>
    </p:spTree>
    <p:extLst>
      <p:ext uri="{BB962C8B-B14F-4D97-AF65-F5344CB8AC3E}">
        <p14:creationId xmlns:p14="http://schemas.microsoft.com/office/powerpoint/2010/main" val="280194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FCAB-579C-4092-A386-7A3A6D2E9E82}"/>
              </a:ext>
            </a:extLst>
          </p:cNvPr>
          <p:cNvSpPr>
            <a:spLocks noGrp="1"/>
          </p:cNvSpPr>
          <p:nvPr>
            <p:ph type="title"/>
          </p:nvPr>
        </p:nvSpPr>
        <p:spPr>
          <a:xfrm>
            <a:off x="426214" y="129780"/>
            <a:ext cx="11077304" cy="610955"/>
          </a:xfrm>
        </p:spPr>
        <p:txBody>
          <a:bodyPr vert="horz" lIns="91440" tIns="45720" rIns="91440" bIns="45720" rtlCol="0" anchor="ctr">
            <a:noAutofit/>
          </a:bodyPr>
          <a:lstStyle/>
          <a:p>
            <a:r>
              <a:rPr lang="en-US" b="1" kern="1200" dirty="0">
                <a:solidFill>
                  <a:schemeClr val="tx1"/>
                </a:solidFill>
                <a:effectLst/>
                <a:latin typeface="+mj-lt"/>
                <a:ea typeface="+mj-ea"/>
                <a:cs typeface="+mj-cs"/>
              </a:rPr>
              <a:t>Reducing the environmental impact of inhalers in respiratory care through optimised prescribing (1)</a:t>
            </a:r>
            <a:endParaRPr lang="en-US" kern="1200" dirty="0">
              <a:solidFill>
                <a:schemeClr val="tx1"/>
              </a:solidFill>
              <a:latin typeface="+mj-lt"/>
              <a:ea typeface="+mj-ea"/>
              <a:cs typeface="+mj-cs"/>
            </a:endParaRPr>
          </a:p>
        </p:txBody>
      </p:sp>
      <p:graphicFrame>
        <p:nvGraphicFramePr>
          <p:cNvPr id="6" name="Content Placeholder 5">
            <a:extLst>
              <a:ext uri="{FF2B5EF4-FFF2-40B4-BE49-F238E27FC236}">
                <a16:creationId xmlns:a16="http://schemas.microsoft.com/office/drawing/2014/main" id="{1EB4D0AF-9B63-48EA-96BF-704C736C5754}"/>
              </a:ext>
            </a:extLst>
          </p:cNvPr>
          <p:cNvGraphicFramePr>
            <a:graphicFrameLocks noGrp="1"/>
          </p:cNvGraphicFramePr>
          <p:nvPr>
            <p:ph idx="1"/>
            <p:extLst>
              <p:ext uri="{D42A27DB-BD31-4B8C-83A1-F6EECF244321}">
                <p14:modId xmlns:p14="http://schemas.microsoft.com/office/powerpoint/2010/main" val="3328516628"/>
              </p:ext>
            </p:extLst>
          </p:nvPr>
        </p:nvGraphicFramePr>
        <p:xfrm>
          <a:off x="130629" y="903383"/>
          <a:ext cx="11941628" cy="6013535"/>
        </p:xfrm>
        <a:graphic>
          <a:graphicData uri="http://schemas.openxmlformats.org/drawingml/2006/table">
            <a:tbl>
              <a:tblPr firstRow="1" firstCol="1" bandRow="1">
                <a:tableStyleId>{3B4B98B0-60AC-42C2-AFA5-B58CD77FA1E5}</a:tableStyleId>
              </a:tblPr>
              <a:tblGrid>
                <a:gridCol w="4273935">
                  <a:extLst>
                    <a:ext uri="{9D8B030D-6E8A-4147-A177-3AD203B41FA5}">
                      <a16:colId xmlns:a16="http://schemas.microsoft.com/office/drawing/2014/main" val="3045544052"/>
                    </a:ext>
                  </a:extLst>
                </a:gridCol>
                <a:gridCol w="7667693">
                  <a:extLst>
                    <a:ext uri="{9D8B030D-6E8A-4147-A177-3AD203B41FA5}">
                      <a16:colId xmlns:a16="http://schemas.microsoft.com/office/drawing/2014/main" val="2784553584"/>
                    </a:ext>
                  </a:extLst>
                </a:gridCol>
              </a:tblGrid>
              <a:tr h="399494">
                <a:tc>
                  <a:txBody>
                    <a:bodyPr/>
                    <a:lstStyle/>
                    <a:p>
                      <a:pPr>
                        <a:lnSpc>
                          <a:spcPct val="120000"/>
                        </a:lnSpc>
                        <a:spcBef>
                          <a:spcPts val="600"/>
                        </a:spcBef>
                        <a:spcAft>
                          <a:spcPts val="600"/>
                        </a:spcAft>
                      </a:pPr>
                      <a:r>
                        <a:rPr lang="en-GB" sz="1800">
                          <a:solidFill>
                            <a:schemeClr val="tx2"/>
                          </a:solidFill>
                          <a:effectLst/>
                        </a:rPr>
                        <a:t>What to do</a:t>
                      </a:r>
                      <a:endParaRPr lang="en-GB" sz="18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a:lnSpc>
                          <a:spcPct val="120000"/>
                        </a:lnSpc>
                        <a:spcBef>
                          <a:spcPts val="600"/>
                        </a:spcBef>
                        <a:spcAft>
                          <a:spcPts val="600"/>
                        </a:spcAft>
                      </a:pPr>
                      <a:r>
                        <a:rPr lang="en-GB" sz="1800" dirty="0">
                          <a:solidFill>
                            <a:schemeClr val="tx2"/>
                          </a:solidFill>
                          <a:effectLst/>
                        </a:rPr>
                        <a:t>How to do it</a:t>
                      </a:r>
                      <a:endParaRPr lang="en-GB" sz="18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4161890021"/>
                  </a:ext>
                </a:extLst>
              </a:tr>
              <a:tr h="2303663">
                <a:tc>
                  <a:txBody>
                    <a:bodyPr/>
                    <a:lstStyle/>
                    <a:p>
                      <a:pPr marL="342900" lvl="0" indent="-342900">
                        <a:lnSpc>
                          <a:spcPct val="120000"/>
                        </a:lnSpc>
                        <a:spcBef>
                          <a:spcPts val="600"/>
                        </a:spcBef>
                        <a:buFont typeface="Symbol" panose="05050102010706020507" pitchFamily="18" charset="2"/>
                        <a:buChar char=""/>
                      </a:pPr>
                      <a:r>
                        <a:rPr lang="en-GB" sz="1800" dirty="0">
                          <a:solidFill>
                            <a:schemeClr val="tx2"/>
                          </a:solidFill>
                          <a:effectLst/>
                        </a:rPr>
                        <a:t>Improve asthma control and reduce use of SABA reliever inhalers</a:t>
                      </a:r>
                      <a:endParaRPr lang="en-GB" sz="18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buFont typeface="Symbol" panose="05050102010706020507" pitchFamily="18" charset="2"/>
                        <a:buChar char=""/>
                      </a:pPr>
                      <a:r>
                        <a:rPr lang="en-GB" sz="1800" dirty="0">
                          <a:solidFill>
                            <a:schemeClr val="tx2"/>
                          </a:solidFill>
                          <a:effectLst/>
                        </a:rPr>
                        <a:t>Encourage regular preventer treatment by every means possible, empowering patients by helping them understand their condition and how their treatments work</a:t>
                      </a:r>
                    </a:p>
                    <a:p>
                      <a:pPr marL="342900" lvl="0" indent="-342900">
                        <a:lnSpc>
                          <a:spcPct val="120000"/>
                        </a:lnSpc>
                        <a:spcAft>
                          <a:spcPts val="600"/>
                        </a:spcAft>
                        <a:buFont typeface="Symbol" panose="05050102010706020507" pitchFamily="18" charset="2"/>
                        <a:buChar char=""/>
                      </a:pPr>
                      <a:r>
                        <a:rPr lang="en-GB" sz="1800" dirty="0">
                          <a:solidFill>
                            <a:schemeClr val="tx2"/>
                          </a:solidFill>
                          <a:effectLst/>
                        </a:rPr>
                        <a:t>Ensure that health professionals understand the dose ranges and relative potencies of inhaled corticosteroids</a:t>
                      </a:r>
                    </a:p>
                    <a:p>
                      <a:pPr marL="342900" lvl="0" indent="-342900">
                        <a:lnSpc>
                          <a:spcPct val="120000"/>
                        </a:lnSpc>
                        <a:spcAft>
                          <a:spcPts val="600"/>
                        </a:spcAft>
                        <a:buFont typeface="Symbol" panose="05050102010706020507" pitchFamily="18" charset="2"/>
                        <a:buChar char=""/>
                      </a:pPr>
                      <a:r>
                        <a:rPr lang="en-US" sz="1800" dirty="0">
                          <a:solidFill>
                            <a:schemeClr val="tx2"/>
                          </a:solidFill>
                          <a:effectLst/>
                        </a:rPr>
                        <a:t>Undertake an audit of very high SABA use in patients with asthma and review those flagged as very high users.</a:t>
                      </a:r>
                      <a:endParaRPr lang="en-GB" sz="1800" dirty="0">
                        <a:solidFill>
                          <a:schemeClr val="tx2"/>
                        </a:solidFill>
                        <a:effectLst/>
                      </a:endParaRPr>
                    </a:p>
                  </a:txBody>
                  <a:tcPr marL="55540" marR="55540" marT="0" marB="0"/>
                </a:tc>
                <a:extLst>
                  <a:ext uri="{0D108BD9-81ED-4DB2-BD59-A6C34878D82A}">
                    <a16:rowId xmlns:a16="http://schemas.microsoft.com/office/drawing/2014/main" val="2952817410"/>
                  </a:ext>
                </a:extLst>
              </a:tr>
              <a:tr h="935610">
                <a:tc>
                  <a:txBody>
                    <a:bodyPr/>
                    <a:lstStyle/>
                    <a:p>
                      <a:pPr marL="342900" lvl="0" indent="-342900">
                        <a:lnSpc>
                          <a:spcPct val="120000"/>
                        </a:lnSpc>
                        <a:spcBef>
                          <a:spcPts val="600"/>
                        </a:spcBef>
                        <a:buFont typeface="Symbol" panose="05050102010706020507" pitchFamily="18" charset="2"/>
                        <a:buChar char=""/>
                      </a:pPr>
                      <a:r>
                        <a:rPr lang="en-GB" sz="1800" dirty="0">
                          <a:solidFill>
                            <a:schemeClr val="tx2"/>
                          </a:solidFill>
                          <a:effectLst/>
                        </a:rPr>
                        <a:t>Improve asthma control in patients on low dose of ICS as maintenance therapy</a:t>
                      </a:r>
                      <a:endParaRPr lang="en-GB" sz="18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spcAft>
                          <a:spcPts val="600"/>
                        </a:spcAft>
                        <a:buFont typeface="Symbol" panose="05050102010706020507" pitchFamily="18" charset="2"/>
                        <a:buChar char=""/>
                      </a:pPr>
                      <a:r>
                        <a:rPr lang="en-GB" sz="1800">
                          <a:solidFill>
                            <a:schemeClr val="tx2"/>
                          </a:solidFill>
                          <a:effectLst/>
                        </a:rPr>
                        <a:t>In adults (aged ≥17), offer a LTRA in addition to low dose ICS as maintenance therapy and review in 4 to 8 weeks</a:t>
                      </a:r>
                      <a:endParaRPr lang="en-GB" sz="18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591956528"/>
                  </a:ext>
                </a:extLst>
              </a:tr>
              <a:tr h="1056938">
                <a:tc>
                  <a:txBody>
                    <a:bodyPr/>
                    <a:lstStyle/>
                    <a:p>
                      <a:pPr marL="342900" lvl="0" indent="-342900">
                        <a:lnSpc>
                          <a:spcPct val="120000"/>
                        </a:lnSpc>
                        <a:spcBef>
                          <a:spcPts val="600"/>
                        </a:spcBef>
                        <a:buFont typeface="Symbol" panose="05050102010706020507" pitchFamily="18" charset="2"/>
                        <a:buChar char=""/>
                      </a:pPr>
                      <a:r>
                        <a:rPr lang="en-GB" sz="1800" dirty="0">
                          <a:solidFill>
                            <a:schemeClr val="tx2"/>
                          </a:solidFill>
                          <a:effectLst/>
                        </a:rPr>
                        <a:t>Improve COPD control and reduce use of SABA reliever inhalers</a:t>
                      </a:r>
                      <a:endParaRPr lang="en-GB" sz="18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spcAft>
                          <a:spcPts val="600"/>
                        </a:spcAft>
                        <a:buFont typeface="Symbol" panose="05050102010706020507" pitchFamily="18" charset="2"/>
                        <a:buChar char=""/>
                      </a:pPr>
                      <a:r>
                        <a:rPr lang="en-GB" sz="1800">
                          <a:solidFill>
                            <a:schemeClr val="tx2"/>
                          </a:solidFill>
                          <a:effectLst/>
                        </a:rPr>
                        <a:t>Smoking cessation, exercise promotion and pulmonary rehabilitation, flu immunisation, regular long acting bronchodilators</a:t>
                      </a:r>
                      <a:endParaRPr lang="en-GB" sz="18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3381804412"/>
                  </a:ext>
                </a:extLst>
              </a:tr>
              <a:tr h="1258913">
                <a:tc>
                  <a:txBody>
                    <a:bodyPr/>
                    <a:lstStyle/>
                    <a:p>
                      <a:pPr marL="342900" lvl="0" indent="-342900">
                        <a:lnSpc>
                          <a:spcPct val="120000"/>
                        </a:lnSpc>
                        <a:spcBef>
                          <a:spcPts val="600"/>
                        </a:spcBef>
                        <a:buFont typeface="Symbol" panose="05050102010706020507" pitchFamily="18" charset="2"/>
                        <a:buChar char=""/>
                      </a:pPr>
                      <a:r>
                        <a:rPr lang="en-US" sz="1800" dirty="0">
                          <a:solidFill>
                            <a:schemeClr val="tx2"/>
                          </a:solidFill>
                          <a:effectLst/>
                        </a:rPr>
                        <a:t>Use combination inhalers for patient convenience and to support treatment adherence</a:t>
                      </a:r>
                      <a:endParaRPr lang="en-GB" sz="18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spcAft>
                          <a:spcPts val="600"/>
                        </a:spcAft>
                        <a:buFont typeface="Symbol" panose="05050102010706020507" pitchFamily="18" charset="2"/>
                        <a:buChar char=""/>
                      </a:pPr>
                      <a:r>
                        <a:rPr lang="en-GB" sz="1800" dirty="0">
                          <a:solidFill>
                            <a:schemeClr val="tx2"/>
                          </a:solidFill>
                          <a:effectLst/>
                        </a:rPr>
                        <a:t>Patients on more than one type of single inhalers (ICS, LABA, LAMA) changed, where clinically suitable, to combination inhalers</a:t>
                      </a:r>
                      <a:endParaRPr lang="en-GB" sz="18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2661422192"/>
                  </a:ext>
                </a:extLst>
              </a:tr>
            </a:tbl>
          </a:graphicData>
        </a:graphic>
      </p:graphicFrame>
    </p:spTree>
    <p:extLst>
      <p:ext uri="{BB962C8B-B14F-4D97-AF65-F5344CB8AC3E}">
        <p14:creationId xmlns:p14="http://schemas.microsoft.com/office/powerpoint/2010/main" val="166325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FCAB-579C-4092-A386-7A3A6D2E9E82}"/>
              </a:ext>
            </a:extLst>
          </p:cNvPr>
          <p:cNvSpPr>
            <a:spLocks noGrp="1"/>
          </p:cNvSpPr>
          <p:nvPr>
            <p:ph type="title"/>
          </p:nvPr>
        </p:nvSpPr>
        <p:spPr>
          <a:xfrm>
            <a:off x="480287" y="282181"/>
            <a:ext cx="11077304" cy="515262"/>
          </a:xfrm>
        </p:spPr>
        <p:txBody>
          <a:bodyPr vert="horz" lIns="91440" tIns="45720" rIns="91440" bIns="45720" rtlCol="0" anchor="ctr">
            <a:noAutofit/>
          </a:bodyPr>
          <a:lstStyle/>
          <a:p>
            <a:r>
              <a:rPr lang="en-US" b="1" kern="1200" dirty="0">
                <a:solidFill>
                  <a:schemeClr val="tx1"/>
                </a:solidFill>
                <a:effectLst/>
                <a:latin typeface="+mj-lt"/>
                <a:ea typeface="+mj-ea"/>
                <a:cs typeface="+mj-cs"/>
              </a:rPr>
              <a:t>Reducing the environmental impact of inhalers in respiratory care through optimised prescribing (2)</a:t>
            </a:r>
            <a:endParaRPr lang="en-US" kern="1200" dirty="0">
              <a:solidFill>
                <a:schemeClr val="tx1"/>
              </a:solidFill>
              <a:latin typeface="+mj-lt"/>
              <a:ea typeface="+mj-ea"/>
              <a:cs typeface="+mj-cs"/>
            </a:endParaRPr>
          </a:p>
        </p:txBody>
      </p:sp>
      <p:graphicFrame>
        <p:nvGraphicFramePr>
          <p:cNvPr id="6" name="Content Placeholder 5">
            <a:extLst>
              <a:ext uri="{FF2B5EF4-FFF2-40B4-BE49-F238E27FC236}">
                <a16:creationId xmlns:a16="http://schemas.microsoft.com/office/drawing/2014/main" id="{1EB4D0AF-9B63-48EA-96BF-704C736C5754}"/>
              </a:ext>
            </a:extLst>
          </p:cNvPr>
          <p:cNvGraphicFramePr>
            <a:graphicFrameLocks noGrp="1"/>
          </p:cNvGraphicFramePr>
          <p:nvPr>
            <p:ph idx="1"/>
            <p:extLst>
              <p:ext uri="{D42A27DB-BD31-4B8C-83A1-F6EECF244321}">
                <p14:modId xmlns:p14="http://schemas.microsoft.com/office/powerpoint/2010/main" val="3676245764"/>
              </p:ext>
            </p:extLst>
          </p:nvPr>
        </p:nvGraphicFramePr>
        <p:xfrm>
          <a:off x="319888" y="1036354"/>
          <a:ext cx="11398101" cy="5658170"/>
        </p:xfrm>
        <a:graphic>
          <a:graphicData uri="http://schemas.openxmlformats.org/drawingml/2006/table">
            <a:tbl>
              <a:tblPr firstRow="1" firstCol="1" bandRow="1">
                <a:tableStyleId>{3B4B98B0-60AC-42C2-AFA5-B58CD77FA1E5}</a:tableStyleId>
              </a:tblPr>
              <a:tblGrid>
                <a:gridCol w="5082662">
                  <a:extLst>
                    <a:ext uri="{9D8B030D-6E8A-4147-A177-3AD203B41FA5}">
                      <a16:colId xmlns:a16="http://schemas.microsoft.com/office/drawing/2014/main" val="3045544052"/>
                    </a:ext>
                  </a:extLst>
                </a:gridCol>
                <a:gridCol w="6315439">
                  <a:extLst>
                    <a:ext uri="{9D8B030D-6E8A-4147-A177-3AD203B41FA5}">
                      <a16:colId xmlns:a16="http://schemas.microsoft.com/office/drawing/2014/main" val="2784553584"/>
                    </a:ext>
                  </a:extLst>
                </a:gridCol>
              </a:tblGrid>
              <a:tr h="303315">
                <a:tc>
                  <a:txBody>
                    <a:bodyPr/>
                    <a:lstStyle/>
                    <a:p>
                      <a:pPr>
                        <a:lnSpc>
                          <a:spcPct val="120000"/>
                        </a:lnSpc>
                        <a:spcBef>
                          <a:spcPts val="600"/>
                        </a:spcBef>
                        <a:spcAft>
                          <a:spcPts val="600"/>
                        </a:spcAft>
                      </a:pPr>
                      <a:r>
                        <a:rPr lang="en-GB" sz="2000">
                          <a:solidFill>
                            <a:schemeClr val="tx2"/>
                          </a:solidFill>
                          <a:effectLst/>
                        </a:rPr>
                        <a:t>What to do</a:t>
                      </a:r>
                      <a:endParaRPr lang="en-GB" sz="20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a:lnSpc>
                          <a:spcPct val="120000"/>
                        </a:lnSpc>
                        <a:spcBef>
                          <a:spcPts val="600"/>
                        </a:spcBef>
                        <a:spcAft>
                          <a:spcPts val="600"/>
                        </a:spcAft>
                      </a:pPr>
                      <a:r>
                        <a:rPr lang="en-GB" sz="2000" dirty="0">
                          <a:solidFill>
                            <a:schemeClr val="tx2"/>
                          </a:solidFill>
                          <a:effectLst/>
                        </a:rPr>
                        <a:t>How to do it</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4161890021"/>
                  </a:ext>
                </a:extLst>
              </a:tr>
              <a:tr h="642621">
                <a:tc>
                  <a:txBody>
                    <a:bodyPr/>
                    <a:lstStyle/>
                    <a:p>
                      <a:pPr marL="342900" lvl="0" indent="-342900">
                        <a:lnSpc>
                          <a:spcPct val="120000"/>
                        </a:lnSpc>
                        <a:spcBef>
                          <a:spcPts val="600"/>
                        </a:spcBef>
                        <a:buFont typeface="Symbol" panose="05050102010706020507" pitchFamily="18" charset="2"/>
                        <a:buChar char=""/>
                      </a:pPr>
                      <a:r>
                        <a:rPr lang="en-GB" sz="2000" dirty="0">
                          <a:solidFill>
                            <a:schemeClr val="tx2"/>
                          </a:solidFill>
                          <a:effectLst/>
                        </a:rPr>
                        <a:t>Promote effective self-management</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spcAft>
                          <a:spcPts val="600"/>
                        </a:spcAft>
                        <a:buFont typeface="Symbol" panose="05050102010706020507" pitchFamily="18" charset="2"/>
                        <a:buChar char=""/>
                      </a:pPr>
                      <a:r>
                        <a:rPr lang="en-GB" sz="2000" dirty="0">
                          <a:solidFill>
                            <a:schemeClr val="tx2"/>
                          </a:solidFill>
                          <a:effectLst/>
                        </a:rPr>
                        <a:t>Written personal action plans</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2765313018"/>
                  </a:ext>
                </a:extLst>
              </a:tr>
              <a:tr h="981928">
                <a:tc>
                  <a:txBody>
                    <a:bodyPr/>
                    <a:lstStyle/>
                    <a:p>
                      <a:pPr marL="342900" lvl="0" indent="-342900">
                        <a:lnSpc>
                          <a:spcPct val="120000"/>
                        </a:lnSpc>
                        <a:spcBef>
                          <a:spcPts val="600"/>
                        </a:spcBef>
                        <a:buFont typeface="Symbol" panose="05050102010706020507" pitchFamily="18" charset="2"/>
                        <a:buChar char=""/>
                      </a:pPr>
                      <a:r>
                        <a:rPr lang="en-GB" sz="2000">
                          <a:solidFill>
                            <a:schemeClr val="tx2"/>
                          </a:solidFill>
                          <a:effectLst/>
                        </a:rPr>
                        <a:t>Ensure all inhalers are used with correct technique for greater effectiveness</a:t>
                      </a:r>
                      <a:endParaRPr lang="en-GB" sz="200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buFont typeface="Symbol" panose="05050102010706020507" pitchFamily="18" charset="2"/>
                        <a:buChar char=""/>
                      </a:pPr>
                      <a:r>
                        <a:rPr lang="en-GB" sz="2000" dirty="0">
                          <a:solidFill>
                            <a:schemeClr val="tx2"/>
                          </a:solidFill>
                          <a:effectLst/>
                        </a:rPr>
                        <a:t>Know how to teach this and do it </a:t>
                      </a:r>
                    </a:p>
                    <a:p>
                      <a:pPr marL="342900" lvl="0" indent="-342900">
                        <a:lnSpc>
                          <a:spcPct val="120000"/>
                        </a:lnSpc>
                        <a:spcAft>
                          <a:spcPts val="600"/>
                        </a:spcAft>
                        <a:buFont typeface="Symbol" panose="05050102010706020507" pitchFamily="18" charset="2"/>
                        <a:buChar char=""/>
                      </a:pPr>
                      <a:r>
                        <a:rPr lang="en-GB" sz="2000" dirty="0">
                          <a:solidFill>
                            <a:schemeClr val="tx2"/>
                          </a:solidFill>
                          <a:effectLst/>
                        </a:rPr>
                        <a:t>Encourage use of online video tutorials</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4177664628"/>
                  </a:ext>
                </a:extLst>
              </a:tr>
              <a:tr h="981928">
                <a:tc>
                  <a:txBody>
                    <a:bodyPr/>
                    <a:lstStyle/>
                    <a:p>
                      <a:pPr marL="342900" lvl="0" indent="-342900">
                        <a:lnSpc>
                          <a:spcPct val="120000"/>
                        </a:lnSpc>
                        <a:spcBef>
                          <a:spcPts val="600"/>
                        </a:spcBef>
                        <a:buFont typeface="Symbol" panose="05050102010706020507" pitchFamily="18" charset="2"/>
                        <a:buChar char=""/>
                      </a:pPr>
                      <a:r>
                        <a:rPr lang="en-GB" sz="2000" dirty="0">
                          <a:solidFill>
                            <a:schemeClr val="tx2"/>
                          </a:solidFill>
                          <a:effectLst/>
                        </a:rPr>
                        <a:t>Make optimal use of spacers to increase clinical effectiveness of pMDIs where these are clinically appropriate</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spcAft>
                          <a:spcPts val="600"/>
                        </a:spcAft>
                        <a:buFont typeface="Symbol" panose="05050102010706020507" pitchFamily="18" charset="2"/>
                        <a:buChar char=""/>
                      </a:pPr>
                      <a:r>
                        <a:rPr lang="en-GB" sz="2000" dirty="0">
                          <a:solidFill>
                            <a:schemeClr val="tx2"/>
                          </a:solidFill>
                          <a:effectLst/>
                        </a:rPr>
                        <a:t>Consider in patient using pMDIs to use spacers to aid inhalation: increases lung deposition and reduces oral deposition of drug</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2801965395"/>
                  </a:ext>
                </a:extLst>
              </a:tr>
              <a:tr h="1999847">
                <a:tc>
                  <a:txBody>
                    <a:bodyPr/>
                    <a:lstStyle/>
                    <a:p>
                      <a:pPr marL="342900" lvl="0" indent="-342900">
                        <a:lnSpc>
                          <a:spcPct val="120000"/>
                        </a:lnSpc>
                        <a:spcBef>
                          <a:spcPts val="600"/>
                        </a:spcBef>
                        <a:buFont typeface="Symbol" panose="05050102010706020507" pitchFamily="18" charset="2"/>
                        <a:buChar char=""/>
                      </a:pPr>
                      <a:r>
                        <a:rPr lang="en-GB" sz="2000" dirty="0">
                          <a:solidFill>
                            <a:schemeClr val="tx2"/>
                          </a:solidFill>
                          <a:effectLst/>
                        </a:rPr>
                        <a:t>Ensure patients have a pMDI and spacer emergency treatment pack for self-management of exacerbations, especially if using DPIs for regular treatment</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tc>
                  <a:txBody>
                    <a:bodyPr/>
                    <a:lstStyle/>
                    <a:p>
                      <a:pPr marL="342900" lvl="0" indent="-342900">
                        <a:lnSpc>
                          <a:spcPct val="120000"/>
                        </a:lnSpc>
                        <a:spcAft>
                          <a:spcPts val="600"/>
                        </a:spcAft>
                        <a:buFont typeface="Symbol" panose="05050102010706020507" pitchFamily="18" charset="2"/>
                        <a:buChar char=""/>
                      </a:pPr>
                      <a:r>
                        <a:rPr lang="en-GB" sz="2000" dirty="0">
                          <a:solidFill>
                            <a:schemeClr val="tx2"/>
                          </a:solidFill>
                          <a:effectLst/>
                        </a:rPr>
                        <a:t>Provide emergency treatment packs with clear simple pictorial instructions for their use</a:t>
                      </a:r>
                      <a:endParaRPr lang="en-GB" sz="2000" dirty="0">
                        <a:solidFill>
                          <a:schemeClr val="tx2"/>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55540" marR="55540" marT="0" marB="0"/>
                </a:tc>
                <a:extLst>
                  <a:ext uri="{0D108BD9-81ED-4DB2-BD59-A6C34878D82A}">
                    <a16:rowId xmlns:a16="http://schemas.microsoft.com/office/drawing/2014/main" val="2684367965"/>
                  </a:ext>
                </a:extLst>
              </a:tr>
            </a:tbl>
          </a:graphicData>
        </a:graphic>
      </p:graphicFrame>
    </p:spTree>
    <p:extLst>
      <p:ext uri="{BB962C8B-B14F-4D97-AF65-F5344CB8AC3E}">
        <p14:creationId xmlns:p14="http://schemas.microsoft.com/office/powerpoint/2010/main" val="267037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1FAD-CD3C-4573-A2F4-780F7CD23F4B}"/>
              </a:ext>
            </a:extLst>
          </p:cNvPr>
          <p:cNvSpPr>
            <a:spLocks noGrp="1"/>
          </p:cNvSpPr>
          <p:nvPr>
            <p:ph type="title"/>
          </p:nvPr>
        </p:nvSpPr>
        <p:spPr>
          <a:xfrm>
            <a:off x="479999" y="631371"/>
            <a:ext cx="10481371" cy="942976"/>
          </a:xfrm>
        </p:spPr>
        <p:txBody>
          <a:bodyPr>
            <a:normAutofit fontScale="90000"/>
          </a:bodyPr>
          <a:lstStyle/>
          <a:p>
            <a:r>
              <a:rPr lang="en-US" dirty="0"/>
              <a:t>Support prescribers to start new patients on or switch existing patients to lower carbon inhaler alternatives (1)</a:t>
            </a:r>
            <a:endParaRPr lang="en-GB" dirty="0"/>
          </a:p>
        </p:txBody>
      </p:sp>
      <p:sp>
        <p:nvSpPr>
          <p:cNvPr id="3" name="Content Placeholder 2">
            <a:extLst>
              <a:ext uri="{FF2B5EF4-FFF2-40B4-BE49-F238E27FC236}">
                <a16:creationId xmlns:a16="http://schemas.microsoft.com/office/drawing/2014/main" id="{7E619918-EC3E-428A-B256-D224FC5D19C2}"/>
              </a:ext>
            </a:extLst>
          </p:cNvPr>
          <p:cNvSpPr>
            <a:spLocks noGrp="1"/>
          </p:cNvSpPr>
          <p:nvPr>
            <p:ph idx="1"/>
          </p:nvPr>
        </p:nvSpPr>
        <p:spPr>
          <a:xfrm>
            <a:off x="479999" y="2083475"/>
            <a:ext cx="10806309" cy="3768686"/>
          </a:xfrm>
        </p:spPr>
        <p:txBody>
          <a:bodyPr>
            <a:noAutofit/>
          </a:bodyPr>
          <a:lstStyle/>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Prescriber education on lowering the inhaler carbon footprint</a:t>
            </a:r>
          </a:p>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Providing practice level inhaler carbon footprint prescribing data</a:t>
            </a:r>
          </a:p>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Producing local respiratory prescribing guidelines which include lower carbon footprint inhalers and how to optimise prescribing</a:t>
            </a:r>
          </a:p>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Ensuring lower carbon footprint inhaler options are included in medicines formularies</a:t>
            </a:r>
          </a:p>
          <a:p>
            <a:pPr marL="440100" indent="-342900">
              <a:lnSpc>
                <a:spcPct val="120000"/>
              </a:lnSpc>
              <a:spcBef>
                <a:spcPts val="600"/>
              </a:spcBef>
              <a:spcAft>
                <a:spcPts val="0"/>
              </a:spcAft>
              <a:buFont typeface="Arial" panose="020B0604020202020204" pitchFamily="34" charset="0"/>
              <a:buChar char="•"/>
            </a:pPr>
            <a:endParaRPr lang="en-US" sz="20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290ED8-1336-4F1D-A08A-C12169EFCCF2}"/>
              </a:ext>
            </a:extLst>
          </p:cNvPr>
          <p:cNvSpPr>
            <a:spLocks noGrp="1"/>
          </p:cNvSpPr>
          <p:nvPr>
            <p:ph type="sldNum" sz="quarter" idx="12"/>
          </p:nvPr>
        </p:nvSpPr>
        <p:spPr/>
        <p:txBody>
          <a:bodyPr/>
          <a:lstStyle/>
          <a:p>
            <a:fld id="{3C15E8CC-CBA3-476E-A737-F2451AD7FD05}" type="slidenum">
              <a:rPr lang="en-GB" smtClean="0"/>
              <a:pPr/>
              <a:t>19</a:t>
            </a:fld>
            <a:endParaRPr lang="en-GB"/>
          </a:p>
        </p:txBody>
      </p:sp>
    </p:spTree>
    <p:extLst>
      <p:ext uri="{BB962C8B-B14F-4D97-AF65-F5344CB8AC3E}">
        <p14:creationId xmlns:p14="http://schemas.microsoft.com/office/powerpoint/2010/main" val="10986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6193" y="425669"/>
            <a:ext cx="10431901" cy="406400"/>
          </a:xfrm>
        </p:spPr>
        <p:txBody>
          <a:bodyPr>
            <a:noAutofit/>
          </a:bodyPr>
          <a:lstStyle/>
          <a:p>
            <a:r>
              <a:rPr lang="en-US" dirty="0"/>
              <a:t>Background (1)</a:t>
            </a:r>
            <a:endParaRPr lang="en-GB" dirty="0"/>
          </a:p>
        </p:txBody>
      </p:sp>
      <p:sp>
        <p:nvSpPr>
          <p:cNvPr id="8" name="Content Placeholder 7"/>
          <p:cNvSpPr>
            <a:spLocks noGrp="1"/>
          </p:cNvSpPr>
          <p:nvPr>
            <p:ph idx="1"/>
          </p:nvPr>
        </p:nvSpPr>
        <p:spPr>
          <a:xfrm>
            <a:off x="480000" y="956441"/>
            <a:ext cx="11071920" cy="5238619"/>
          </a:xfrm>
        </p:spPr>
        <p:txBody>
          <a:bodyPr>
            <a:noAutofit/>
          </a:bodyPr>
          <a:lstStyle/>
          <a:p>
            <a:pPr marL="285750" indent="-285750">
              <a:lnSpc>
                <a:spcPct val="120000"/>
              </a:lnSpc>
              <a:buFont typeface="Arial" panose="020B0604020202020204" pitchFamily="34" charset="0"/>
              <a:buChar char="•"/>
            </a:pPr>
            <a:r>
              <a:rPr lang="en-US" sz="2400" dirty="0">
                <a:effectLst/>
                <a:ea typeface="Times New Roman" panose="02020603050405020304" pitchFamily="18" charset="0"/>
              </a:rPr>
              <a:t>Across England, Wales and Scotland 61.1 million inhaler items with a total carbon footprint of 1,342,923,023 kg CO</a:t>
            </a:r>
            <a:r>
              <a:rPr lang="en-US" sz="2400" baseline="-25000" dirty="0">
                <a:effectLst/>
                <a:ea typeface="Times New Roman" panose="02020603050405020304" pitchFamily="18" charset="0"/>
              </a:rPr>
              <a:t>2</a:t>
            </a:r>
            <a:r>
              <a:rPr lang="en-US" sz="2400" dirty="0">
                <a:effectLst/>
                <a:ea typeface="Times New Roman" panose="02020603050405020304" pitchFamily="18" charset="0"/>
              </a:rPr>
              <a:t>e (NHSBSA Apr-June21) are prescribed annua</a:t>
            </a:r>
            <a:r>
              <a:rPr lang="en-US" sz="2400" dirty="0">
                <a:ea typeface="Times New Roman" panose="02020603050405020304" pitchFamily="18" charset="0"/>
              </a:rPr>
              <a:t>lly</a:t>
            </a:r>
            <a:endParaRPr lang="en-US" sz="2400" dirty="0">
              <a:effectLst/>
              <a:ea typeface="Times New Roman" panose="02020603050405020304" pitchFamily="18" charset="0"/>
            </a:endParaRPr>
          </a:p>
          <a:p>
            <a:pPr marL="285750" indent="-285750">
              <a:lnSpc>
                <a:spcPct val="120000"/>
              </a:lnSpc>
              <a:buFont typeface="Arial" panose="020B0604020202020204" pitchFamily="34" charset="0"/>
              <a:buChar char="•"/>
            </a:pPr>
            <a:r>
              <a:rPr lang="en-US" sz="2400" dirty="0">
                <a:effectLst/>
                <a:ea typeface="Times New Roman" panose="02020603050405020304" pitchFamily="18" charset="0"/>
              </a:rPr>
              <a:t>Pressurised metered dose inhalers (pMDIs) account for </a:t>
            </a:r>
            <a:r>
              <a:rPr lang="en-US" sz="2400" dirty="0">
                <a:ea typeface="Times New Roman" panose="02020603050405020304" pitchFamily="18" charset="0"/>
              </a:rPr>
              <a:t>71.6% of all inhaler device types prescribed in England, 68.8% in Wales and 66.6% in Scotland (NHSBSA Apr-Jun21)</a:t>
            </a:r>
            <a:endParaRPr lang="en-US" sz="2400" dirty="0">
              <a:effectLst/>
              <a:ea typeface="Times New Roman" panose="02020603050405020304" pitchFamily="18" charset="0"/>
            </a:endParaRPr>
          </a:p>
          <a:p>
            <a:pPr marL="285750" indent="-285750">
              <a:lnSpc>
                <a:spcPct val="120000"/>
              </a:lnSpc>
              <a:buFont typeface="Arial" panose="020B0604020202020204" pitchFamily="34" charset="0"/>
              <a:buChar char="•"/>
            </a:pPr>
            <a:r>
              <a:rPr lang="en-US" sz="2400" dirty="0">
                <a:effectLst/>
                <a:ea typeface="Times New Roman" panose="02020603050405020304" pitchFamily="18" charset="0"/>
              </a:rPr>
              <a:t>Chlorofluorocarbons (CFCs) inhaler propellants contained in pMDIs were recognised as ozone depleting substances and were phased out in the UK by 1996</a:t>
            </a:r>
          </a:p>
        </p:txBody>
      </p:sp>
      <p:sp>
        <p:nvSpPr>
          <p:cNvPr id="5" name="Slide Number Placeholder 4"/>
          <p:cNvSpPr>
            <a:spLocks noGrp="1"/>
          </p:cNvSpPr>
          <p:nvPr>
            <p:ph type="sldNum" sz="quarter" idx="12"/>
          </p:nvPr>
        </p:nvSpPr>
        <p:spPr/>
        <p:txBody>
          <a:bodyPr/>
          <a:lstStyle/>
          <a:p>
            <a:fld id="{3C15E8CC-CBA3-476E-A737-F2451AD7FD05}" type="slidenum">
              <a:rPr lang="en-GB" smtClean="0"/>
              <a:pPr/>
              <a:t>2</a:t>
            </a:fld>
            <a:endParaRPr lang="en-GB"/>
          </a:p>
        </p:txBody>
      </p:sp>
    </p:spTree>
    <p:extLst>
      <p:ext uri="{BB962C8B-B14F-4D97-AF65-F5344CB8AC3E}">
        <p14:creationId xmlns:p14="http://schemas.microsoft.com/office/powerpoint/2010/main" val="312658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1FAD-CD3C-4573-A2F4-780F7CD23F4B}"/>
              </a:ext>
            </a:extLst>
          </p:cNvPr>
          <p:cNvSpPr>
            <a:spLocks noGrp="1"/>
          </p:cNvSpPr>
          <p:nvPr>
            <p:ph type="title"/>
          </p:nvPr>
        </p:nvSpPr>
        <p:spPr>
          <a:xfrm>
            <a:off x="479998" y="171274"/>
            <a:ext cx="10492801" cy="942976"/>
          </a:xfrm>
        </p:spPr>
        <p:txBody>
          <a:bodyPr>
            <a:normAutofit fontScale="90000"/>
          </a:bodyPr>
          <a:lstStyle/>
          <a:p>
            <a:r>
              <a:rPr lang="en-US" dirty="0"/>
              <a:t>Support prescribers to start new patients on or switch existing patients to lower carbon inhaler alternatives (2)</a:t>
            </a:r>
            <a:endParaRPr lang="en-GB" dirty="0"/>
          </a:p>
        </p:txBody>
      </p:sp>
      <p:sp>
        <p:nvSpPr>
          <p:cNvPr id="3" name="Content Placeholder 2">
            <a:extLst>
              <a:ext uri="{FF2B5EF4-FFF2-40B4-BE49-F238E27FC236}">
                <a16:creationId xmlns:a16="http://schemas.microsoft.com/office/drawing/2014/main" id="{7E619918-EC3E-428A-B256-D224FC5D19C2}"/>
              </a:ext>
            </a:extLst>
          </p:cNvPr>
          <p:cNvSpPr>
            <a:spLocks noGrp="1"/>
          </p:cNvSpPr>
          <p:nvPr>
            <p:ph idx="1"/>
          </p:nvPr>
        </p:nvSpPr>
        <p:spPr>
          <a:xfrm>
            <a:off x="479999" y="1273628"/>
            <a:ext cx="10806309" cy="4953001"/>
          </a:xfrm>
        </p:spPr>
        <p:txBody>
          <a:bodyPr>
            <a:noAutofit/>
          </a:bodyPr>
          <a:lstStyle/>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Providing examples of locally preferred switches from high to lower carbon footprint inhalers</a:t>
            </a:r>
          </a:p>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Undertaking audits to identify respiratory patients suitable for review to improve clinical outcomes and reduce the inhaler carbon footprint</a:t>
            </a:r>
          </a:p>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Providing patient information resources to explain the change to low carbon footprint inhalers </a:t>
            </a:r>
          </a:p>
          <a:p>
            <a:pPr marL="440100" indent="-342900">
              <a:lnSpc>
                <a:spcPct val="120000"/>
              </a:lnSpc>
              <a:spcBef>
                <a:spcPts val="600"/>
              </a:spcBef>
              <a:spcAft>
                <a:spcPts val="0"/>
              </a:spcAft>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Ensuring stock availability of any alternative inhaler switches locally recommended through discussions with pharmacies, suppliers and/ or manufacturers</a:t>
            </a:r>
          </a:p>
          <a:p>
            <a:pPr marL="440100" indent="-342900">
              <a:lnSpc>
                <a:spcPct val="120000"/>
              </a:lnSpc>
              <a:spcBef>
                <a:spcPts val="600"/>
              </a:spcBef>
              <a:spcAft>
                <a:spcPts val="0"/>
              </a:spcAft>
              <a:buFont typeface="Arial" panose="020B0604020202020204" pitchFamily="34" charset="0"/>
              <a:buChar char="•"/>
            </a:pPr>
            <a:endParaRPr lang="en-US" sz="20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2290ED8-1336-4F1D-A08A-C12169EFCCF2}"/>
              </a:ext>
            </a:extLst>
          </p:cNvPr>
          <p:cNvSpPr>
            <a:spLocks noGrp="1"/>
          </p:cNvSpPr>
          <p:nvPr>
            <p:ph type="sldNum" sz="quarter" idx="12"/>
          </p:nvPr>
        </p:nvSpPr>
        <p:spPr/>
        <p:txBody>
          <a:bodyPr/>
          <a:lstStyle/>
          <a:p>
            <a:fld id="{3C15E8CC-CBA3-476E-A737-F2451AD7FD05}" type="slidenum">
              <a:rPr lang="en-GB" smtClean="0"/>
              <a:pPr/>
              <a:t>20</a:t>
            </a:fld>
            <a:endParaRPr lang="en-GB"/>
          </a:p>
        </p:txBody>
      </p:sp>
    </p:spTree>
    <p:extLst>
      <p:ext uri="{BB962C8B-B14F-4D97-AF65-F5344CB8AC3E}">
        <p14:creationId xmlns:p14="http://schemas.microsoft.com/office/powerpoint/2010/main" val="558862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DE5F-373A-4E4A-A510-1F084DB8E64C}"/>
              </a:ext>
            </a:extLst>
          </p:cNvPr>
          <p:cNvSpPr>
            <a:spLocks noGrp="1"/>
          </p:cNvSpPr>
          <p:nvPr>
            <p:ph type="title"/>
          </p:nvPr>
        </p:nvSpPr>
        <p:spPr>
          <a:xfrm>
            <a:off x="479999" y="670832"/>
            <a:ext cx="10658053" cy="942976"/>
          </a:xfrm>
        </p:spPr>
        <p:txBody>
          <a:bodyPr/>
          <a:lstStyle/>
          <a:p>
            <a:r>
              <a:rPr lang="en-US" dirty="0"/>
              <a:t>Reduce the environmental impact of inhaler waste</a:t>
            </a:r>
            <a:endParaRPr lang="en-GB" dirty="0"/>
          </a:p>
        </p:txBody>
      </p:sp>
      <p:sp>
        <p:nvSpPr>
          <p:cNvPr id="3" name="Content Placeholder 2">
            <a:extLst>
              <a:ext uri="{FF2B5EF4-FFF2-40B4-BE49-F238E27FC236}">
                <a16:creationId xmlns:a16="http://schemas.microsoft.com/office/drawing/2014/main" id="{2982E851-9668-4591-981A-E879AFD6ABBA}"/>
              </a:ext>
            </a:extLst>
          </p:cNvPr>
          <p:cNvSpPr>
            <a:spLocks noGrp="1"/>
          </p:cNvSpPr>
          <p:nvPr>
            <p:ph idx="1"/>
          </p:nvPr>
        </p:nvSpPr>
        <p:spPr>
          <a:xfrm>
            <a:off x="480000" y="1968137"/>
            <a:ext cx="10252800" cy="3899264"/>
          </a:xfrm>
        </p:spPr>
        <p:txBody>
          <a:bodyPr>
            <a:normAutofit fontScale="92500" lnSpcReduction="10000"/>
          </a:bodyPr>
          <a:lstStyle/>
          <a:p>
            <a:pPr marL="748800" indent="-457200">
              <a:lnSpc>
                <a:spcPct val="120000"/>
              </a:lnSpc>
            </a:pPr>
            <a:r>
              <a:rPr lang="en-US" i="0" dirty="0">
                <a:solidFill>
                  <a:schemeClr val="tx2"/>
                </a:solidFill>
                <a:effectLst/>
                <a:ea typeface="Times New Roman" panose="02020603050405020304" pitchFamily="18" charset="0"/>
                <a:cs typeface="Times New Roman" panose="02020603050405020304" pitchFamily="18" charset="0"/>
              </a:rPr>
              <a:t>Encourage patients to return their used or unwanted inhalers to a pharmacy for either recycling where available or environmentally safe disposal</a:t>
            </a:r>
            <a:endParaRPr lang="en-GB" i="0" dirty="0">
              <a:solidFill>
                <a:schemeClr val="tx2"/>
              </a:solidFill>
              <a:effectLst/>
              <a:ea typeface="Times New Roman" panose="02020603050405020304" pitchFamily="18" charset="0"/>
              <a:cs typeface="Times New Roman" panose="02020603050405020304" pitchFamily="18" charset="0"/>
            </a:endParaRPr>
          </a:p>
          <a:p>
            <a:pPr marL="748800" indent="-457200">
              <a:lnSpc>
                <a:spcPct val="120000"/>
              </a:lnSpc>
            </a:pPr>
            <a:r>
              <a:rPr lang="en-US" i="0" dirty="0">
                <a:solidFill>
                  <a:schemeClr val="tx2"/>
                </a:solidFill>
                <a:effectLst/>
                <a:ea typeface="Times New Roman" panose="02020603050405020304" pitchFamily="18" charset="0"/>
                <a:cs typeface="Times New Roman" panose="02020603050405020304" pitchFamily="18" charset="0"/>
              </a:rPr>
              <a:t>Encourage patients to look after their inhalers and to not over-order</a:t>
            </a:r>
            <a:endParaRPr lang="en-GB" i="0" dirty="0">
              <a:solidFill>
                <a:schemeClr val="tx2"/>
              </a:solidFill>
              <a:effectLst/>
              <a:ea typeface="Times New Roman" panose="02020603050405020304" pitchFamily="18" charset="0"/>
              <a:cs typeface="Times New Roman" panose="02020603050405020304" pitchFamily="18" charset="0"/>
            </a:endParaRPr>
          </a:p>
          <a:p>
            <a:pPr marL="748800" indent="-457200">
              <a:lnSpc>
                <a:spcPct val="120000"/>
              </a:lnSpc>
            </a:pPr>
            <a:r>
              <a:rPr lang="en-US" i="0" dirty="0">
                <a:solidFill>
                  <a:schemeClr val="tx2"/>
                </a:solidFill>
                <a:effectLst/>
                <a:ea typeface="Times New Roman" panose="02020603050405020304" pitchFamily="18" charset="0"/>
                <a:cs typeface="Times New Roman" panose="02020603050405020304" pitchFamily="18" charset="0"/>
              </a:rPr>
              <a:t>Ensure that patients know how to tell when their inhaler is empty</a:t>
            </a:r>
            <a:endParaRPr lang="en-GB" i="0" dirty="0">
              <a:solidFill>
                <a:schemeClr val="tx2"/>
              </a:solidFill>
              <a:effectLst/>
              <a:ea typeface="Times New Roman" panose="02020603050405020304" pitchFamily="18" charset="0"/>
              <a:cs typeface="Times New Roman" panose="02020603050405020304" pitchFamily="18" charset="0"/>
            </a:endParaRPr>
          </a:p>
          <a:p>
            <a:pPr marL="748800" indent="-457200">
              <a:lnSpc>
                <a:spcPct val="120000"/>
              </a:lnSpc>
            </a:pPr>
            <a:r>
              <a:rPr lang="en-US" i="0" dirty="0">
                <a:solidFill>
                  <a:schemeClr val="tx2"/>
                </a:solidFill>
                <a:effectLst/>
                <a:ea typeface="Times New Roman" panose="02020603050405020304" pitchFamily="18" charset="0"/>
                <a:cs typeface="Times New Roman" panose="02020603050405020304" pitchFamily="18" charset="0"/>
              </a:rPr>
              <a:t>Increase use of re-usable inhalers</a:t>
            </a:r>
            <a:endParaRPr lang="en-GB" i="0" dirty="0">
              <a:solidFill>
                <a:schemeClr val="tx2"/>
              </a:solidFill>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72F379E-2F7E-402E-A359-C1A2CB0DFB9D}"/>
              </a:ext>
            </a:extLst>
          </p:cNvPr>
          <p:cNvSpPr>
            <a:spLocks noGrp="1"/>
          </p:cNvSpPr>
          <p:nvPr>
            <p:ph type="sldNum" sz="quarter" idx="12"/>
          </p:nvPr>
        </p:nvSpPr>
        <p:spPr/>
        <p:txBody>
          <a:bodyPr/>
          <a:lstStyle/>
          <a:p>
            <a:fld id="{3C15E8CC-CBA3-476E-A737-F2451AD7FD05}" type="slidenum">
              <a:rPr lang="en-GB" smtClean="0"/>
              <a:pPr/>
              <a:t>21</a:t>
            </a:fld>
            <a:endParaRPr lang="en-GB"/>
          </a:p>
        </p:txBody>
      </p:sp>
    </p:spTree>
    <p:extLst>
      <p:ext uri="{BB962C8B-B14F-4D97-AF65-F5344CB8AC3E}">
        <p14:creationId xmlns:p14="http://schemas.microsoft.com/office/powerpoint/2010/main" val="289313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0835-F576-4985-9DB1-0C3994D1339F}"/>
              </a:ext>
            </a:extLst>
          </p:cNvPr>
          <p:cNvSpPr>
            <a:spLocks noGrp="1"/>
          </p:cNvSpPr>
          <p:nvPr>
            <p:ph type="title"/>
          </p:nvPr>
        </p:nvSpPr>
        <p:spPr>
          <a:xfrm>
            <a:off x="480000" y="497946"/>
            <a:ext cx="10252800" cy="942976"/>
          </a:xfrm>
        </p:spPr>
        <p:txBody>
          <a:bodyPr>
            <a:normAutofit fontScale="90000"/>
          </a:bodyPr>
          <a:lstStyle/>
          <a:p>
            <a:r>
              <a:rPr lang="en-US" dirty="0"/>
              <a:t>PrescQIPP campaign materials to prevent over ordering and promote environmentally safe disposal</a:t>
            </a:r>
            <a:endParaRPr lang="en-GB" dirty="0"/>
          </a:p>
        </p:txBody>
      </p:sp>
      <p:sp>
        <p:nvSpPr>
          <p:cNvPr id="4" name="Slide Number Placeholder 3">
            <a:extLst>
              <a:ext uri="{FF2B5EF4-FFF2-40B4-BE49-F238E27FC236}">
                <a16:creationId xmlns:a16="http://schemas.microsoft.com/office/drawing/2014/main" id="{C1F68732-4DDC-4DD5-8105-37145DA41124}"/>
              </a:ext>
            </a:extLst>
          </p:cNvPr>
          <p:cNvSpPr>
            <a:spLocks noGrp="1"/>
          </p:cNvSpPr>
          <p:nvPr>
            <p:ph type="sldNum" sz="quarter" idx="12"/>
          </p:nvPr>
        </p:nvSpPr>
        <p:spPr/>
        <p:txBody>
          <a:bodyPr/>
          <a:lstStyle/>
          <a:p>
            <a:fld id="{3C15E8CC-CBA3-476E-A737-F2451AD7FD05}" type="slidenum">
              <a:rPr lang="en-GB" smtClean="0"/>
              <a:pPr/>
              <a:t>22</a:t>
            </a:fld>
            <a:endParaRPr lang="en-GB"/>
          </a:p>
        </p:txBody>
      </p:sp>
      <p:pic>
        <p:nvPicPr>
          <p:cNvPr id="3" name="Picture 2">
            <a:extLst>
              <a:ext uri="{FF2B5EF4-FFF2-40B4-BE49-F238E27FC236}">
                <a16:creationId xmlns:a16="http://schemas.microsoft.com/office/drawing/2014/main" id="{320BCE37-2EA2-4945-8190-1CF555F89F41}"/>
              </a:ext>
            </a:extLst>
          </p:cNvPr>
          <p:cNvPicPr>
            <a:picLocks noChangeAspect="1"/>
          </p:cNvPicPr>
          <p:nvPr/>
        </p:nvPicPr>
        <p:blipFill>
          <a:blip r:embed="rId2"/>
          <a:stretch>
            <a:fillRect/>
          </a:stretch>
        </p:blipFill>
        <p:spPr>
          <a:xfrm>
            <a:off x="334085" y="1754227"/>
            <a:ext cx="5616000" cy="3959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006D3BA-FC17-45DD-912B-921EA9A936FF}"/>
              </a:ext>
            </a:extLst>
          </p:cNvPr>
          <p:cNvPicPr>
            <a:picLocks noChangeAspect="1"/>
          </p:cNvPicPr>
          <p:nvPr/>
        </p:nvPicPr>
        <p:blipFill>
          <a:blip r:embed="rId3"/>
          <a:stretch>
            <a:fillRect/>
          </a:stretch>
        </p:blipFill>
        <p:spPr>
          <a:xfrm>
            <a:off x="6241914" y="1754227"/>
            <a:ext cx="5616001" cy="3959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8142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5FC5-C61E-4996-B128-CE351B92C004}"/>
              </a:ext>
            </a:extLst>
          </p:cNvPr>
          <p:cNvSpPr>
            <a:spLocks noGrp="1"/>
          </p:cNvSpPr>
          <p:nvPr>
            <p:ph type="title"/>
          </p:nvPr>
        </p:nvSpPr>
        <p:spPr>
          <a:xfrm>
            <a:off x="358239" y="331006"/>
            <a:ext cx="10252800" cy="942976"/>
          </a:xfrm>
        </p:spPr>
        <p:txBody>
          <a:bodyPr anchor="ctr">
            <a:normAutofit/>
          </a:bodyPr>
          <a:lstStyle/>
          <a:p>
            <a:r>
              <a:rPr lang="en-US" dirty="0">
                <a:latin typeface="+mn-lt"/>
                <a:ea typeface="+mn-ea"/>
                <a:cs typeface="+mn-cs"/>
              </a:rPr>
              <a:t>Reducing the environmental impact of inhalers in respiratory care</a:t>
            </a:r>
            <a:endParaRPr lang="en-GB" dirty="0">
              <a:latin typeface="+mn-lt"/>
              <a:ea typeface="+mn-ea"/>
              <a:cs typeface="+mn-cs"/>
            </a:endParaRPr>
          </a:p>
        </p:txBody>
      </p:sp>
      <p:graphicFrame>
        <p:nvGraphicFramePr>
          <p:cNvPr id="5" name="Content Placeholder 4">
            <a:extLst>
              <a:ext uri="{FF2B5EF4-FFF2-40B4-BE49-F238E27FC236}">
                <a16:creationId xmlns:a16="http://schemas.microsoft.com/office/drawing/2014/main" id="{CF03FE22-6628-42C3-9D48-917875F03F93}"/>
              </a:ext>
            </a:extLst>
          </p:cNvPr>
          <p:cNvGraphicFramePr>
            <a:graphicFrameLocks noGrp="1"/>
          </p:cNvGraphicFramePr>
          <p:nvPr>
            <p:ph idx="1"/>
            <p:extLst>
              <p:ext uri="{D42A27DB-BD31-4B8C-83A1-F6EECF244321}">
                <p14:modId xmlns:p14="http://schemas.microsoft.com/office/powerpoint/2010/main" val="2554433828"/>
              </p:ext>
            </p:extLst>
          </p:nvPr>
        </p:nvGraphicFramePr>
        <p:xfrm>
          <a:off x="478563" y="1494319"/>
          <a:ext cx="10252800" cy="4802717"/>
        </p:xfrm>
        <a:graphic>
          <a:graphicData uri="http://schemas.openxmlformats.org/drawingml/2006/table">
            <a:tbl>
              <a:tblPr firstRow="1" firstCol="1" bandRow="1">
                <a:tableStyleId>{3B4B98B0-60AC-42C2-AFA5-B58CD77FA1E5}</a:tableStyleId>
              </a:tblPr>
              <a:tblGrid>
                <a:gridCol w="3687915">
                  <a:extLst>
                    <a:ext uri="{9D8B030D-6E8A-4147-A177-3AD203B41FA5}">
                      <a16:colId xmlns:a16="http://schemas.microsoft.com/office/drawing/2014/main" val="1463238671"/>
                    </a:ext>
                  </a:extLst>
                </a:gridCol>
                <a:gridCol w="6564885">
                  <a:extLst>
                    <a:ext uri="{9D8B030D-6E8A-4147-A177-3AD203B41FA5}">
                      <a16:colId xmlns:a16="http://schemas.microsoft.com/office/drawing/2014/main" val="709990979"/>
                    </a:ext>
                  </a:extLst>
                </a:gridCol>
              </a:tblGrid>
              <a:tr h="638226">
                <a:tc>
                  <a:txBody>
                    <a:bodyPr/>
                    <a:lstStyle/>
                    <a:p>
                      <a:pPr>
                        <a:lnSpc>
                          <a:spcPct val="120000"/>
                        </a:lnSpc>
                        <a:spcBef>
                          <a:spcPts val="600"/>
                        </a:spcBef>
                        <a:spcAft>
                          <a:spcPts val="600"/>
                        </a:spcAft>
                      </a:pPr>
                      <a:r>
                        <a:rPr lang="en-GB" sz="2400" b="1" cap="none" spc="0" dirty="0">
                          <a:solidFill>
                            <a:schemeClr val="tx2"/>
                          </a:solidFill>
                          <a:effectLst/>
                        </a:rPr>
                        <a:t>What to do</a:t>
                      </a:r>
                      <a:endParaRPr lang="en-GB" sz="2400" b="1" cap="none" spc="0" dirty="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nchor="b"/>
                </a:tc>
                <a:tc>
                  <a:txBody>
                    <a:bodyPr/>
                    <a:lstStyle/>
                    <a:p>
                      <a:pPr>
                        <a:lnSpc>
                          <a:spcPct val="120000"/>
                        </a:lnSpc>
                        <a:spcBef>
                          <a:spcPts val="600"/>
                        </a:spcBef>
                        <a:spcAft>
                          <a:spcPts val="600"/>
                        </a:spcAft>
                      </a:pPr>
                      <a:r>
                        <a:rPr lang="en-GB" sz="2400" b="1" cap="none" spc="0">
                          <a:solidFill>
                            <a:schemeClr val="tx2"/>
                          </a:solidFill>
                          <a:effectLst/>
                        </a:rPr>
                        <a:t>How to do it</a:t>
                      </a:r>
                      <a:endParaRPr lang="en-GB" sz="2400" b="1" cap="none" spc="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nchor="b"/>
                </a:tc>
                <a:extLst>
                  <a:ext uri="{0D108BD9-81ED-4DB2-BD59-A6C34878D82A}">
                    <a16:rowId xmlns:a16="http://schemas.microsoft.com/office/drawing/2014/main" val="2831321491"/>
                  </a:ext>
                </a:extLst>
              </a:tr>
              <a:tr h="1093994">
                <a:tc>
                  <a:txBody>
                    <a:bodyPr/>
                    <a:lstStyle/>
                    <a:p>
                      <a:pPr marL="342900" lvl="0" indent="-342900">
                        <a:lnSpc>
                          <a:spcPct val="120000"/>
                        </a:lnSpc>
                        <a:spcBef>
                          <a:spcPts val="600"/>
                        </a:spcBef>
                        <a:buFont typeface="Symbol" panose="05050102010706020507" pitchFamily="18" charset="2"/>
                        <a:buChar char=""/>
                      </a:pPr>
                      <a:r>
                        <a:rPr lang="en-GB" sz="1800" b="1" cap="none" spc="0" dirty="0">
                          <a:solidFill>
                            <a:schemeClr val="tx2"/>
                          </a:solidFill>
                          <a:effectLst/>
                        </a:rPr>
                        <a:t>Ensure pMDIs are not discarded before they are empty</a:t>
                      </a:r>
                      <a:endParaRPr lang="en-GB" sz="1800" b="1" cap="none" spc="0" dirty="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tc>
                <a:tc>
                  <a:txBody>
                    <a:bodyPr/>
                    <a:lstStyle/>
                    <a:p>
                      <a:pPr marL="342900" lvl="0" indent="-342900">
                        <a:lnSpc>
                          <a:spcPct val="120000"/>
                        </a:lnSpc>
                        <a:buFont typeface="Symbol" panose="05050102010706020507" pitchFamily="18" charset="2"/>
                        <a:buChar char=""/>
                      </a:pPr>
                      <a:r>
                        <a:rPr lang="en-GB" sz="1800" cap="none" spc="0" dirty="0">
                          <a:solidFill>
                            <a:schemeClr val="tx2"/>
                          </a:solidFill>
                          <a:effectLst/>
                        </a:rPr>
                        <a:t>Teach patients how to recognise correctly when inhalers are empty</a:t>
                      </a:r>
                    </a:p>
                    <a:p>
                      <a:pPr marL="342900" lvl="0" indent="-342900">
                        <a:lnSpc>
                          <a:spcPct val="120000"/>
                        </a:lnSpc>
                        <a:spcAft>
                          <a:spcPts val="600"/>
                        </a:spcAft>
                        <a:buFont typeface="Symbol" panose="05050102010706020507" pitchFamily="18" charset="2"/>
                        <a:buChar char=""/>
                      </a:pPr>
                      <a:r>
                        <a:rPr lang="en-GB" sz="1800" cap="none" spc="0" dirty="0">
                          <a:solidFill>
                            <a:schemeClr val="tx2"/>
                          </a:solidFill>
                          <a:effectLst/>
                        </a:rPr>
                        <a:t>Encourage wider use of dose counters on pMDIs</a:t>
                      </a:r>
                      <a:endParaRPr lang="en-GB" sz="1800" cap="none" spc="0" dirty="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tc>
                <a:extLst>
                  <a:ext uri="{0D108BD9-81ED-4DB2-BD59-A6C34878D82A}">
                    <a16:rowId xmlns:a16="http://schemas.microsoft.com/office/drawing/2014/main" val="2514827200"/>
                  </a:ext>
                </a:extLst>
              </a:tr>
              <a:tr h="2002957">
                <a:tc>
                  <a:txBody>
                    <a:bodyPr/>
                    <a:lstStyle/>
                    <a:p>
                      <a:pPr marL="342900" lvl="0" indent="-342900">
                        <a:lnSpc>
                          <a:spcPct val="120000"/>
                        </a:lnSpc>
                        <a:spcBef>
                          <a:spcPts val="600"/>
                        </a:spcBef>
                        <a:buFont typeface="Symbol" panose="05050102010706020507" pitchFamily="18" charset="2"/>
                        <a:buChar char=""/>
                      </a:pPr>
                      <a:r>
                        <a:rPr lang="en-GB" sz="1800" b="1" cap="none" spc="0" dirty="0">
                          <a:solidFill>
                            <a:schemeClr val="tx2"/>
                          </a:solidFill>
                          <a:effectLst/>
                        </a:rPr>
                        <a:t>Promote inhaler recycling</a:t>
                      </a:r>
                      <a:endParaRPr lang="en-GB" sz="1800" b="1" cap="none" spc="0" dirty="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tc>
                <a:tc>
                  <a:txBody>
                    <a:bodyPr/>
                    <a:lstStyle/>
                    <a:p>
                      <a:pPr marL="342900" lvl="0" indent="-342900">
                        <a:lnSpc>
                          <a:spcPct val="120000"/>
                        </a:lnSpc>
                        <a:buFont typeface="Symbol" panose="05050102010706020507" pitchFamily="18" charset="2"/>
                        <a:buChar char=""/>
                      </a:pPr>
                      <a:r>
                        <a:rPr lang="en-GB" sz="1800" cap="none" spc="0" dirty="0">
                          <a:solidFill>
                            <a:schemeClr val="tx2"/>
                          </a:solidFill>
                          <a:effectLst/>
                        </a:rPr>
                        <a:t>Encourage local pharmacies to </a:t>
                      </a:r>
                      <a:r>
                        <a:rPr lang="en-US" sz="1800" cap="none" spc="0" dirty="0">
                          <a:solidFill>
                            <a:schemeClr val="tx2"/>
                          </a:solidFill>
                          <a:effectLst/>
                        </a:rPr>
                        <a:t>take part in any local inhaler recycling schemes or </a:t>
                      </a:r>
                      <a:r>
                        <a:rPr lang="en-GB" sz="1800" cap="none" spc="0" dirty="0">
                          <a:solidFill>
                            <a:schemeClr val="tx2"/>
                          </a:solidFill>
                          <a:effectLst/>
                        </a:rPr>
                        <a:t>develop and promote use of inhaler recycling schemes to reduce waste of plastic, metal and propellant</a:t>
                      </a:r>
                    </a:p>
                    <a:p>
                      <a:pPr marL="342900" lvl="0" indent="-342900">
                        <a:lnSpc>
                          <a:spcPct val="120000"/>
                        </a:lnSpc>
                        <a:spcAft>
                          <a:spcPts val="600"/>
                        </a:spcAft>
                        <a:buFont typeface="Symbol" panose="05050102010706020507" pitchFamily="18" charset="2"/>
                        <a:buChar char=""/>
                      </a:pPr>
                      <a:r>
                        <a:rPr lang="en-GB" sz="1800" cap="none" spc="0" dirty="0">
                          <a:solidFill>
                            <a:schemeClr val="tx2"/>
                          </a:solidFill>
                          <a:effectLst/>
                        </a:rPr>
                        <a:t>Educate patients about inhaler recycling and disposal as part of their inhaler technique check</a:t>
                      </a:r>
                      <a:endParaRPr lang="en-GB" sz="1800" cap="none" spc="0" dirty="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tc>
                <a:extLst>
                  <a:ext uri="{0D108BD9-81ED-4DB2-BD59-A6C34878D82A}">
                    <a16:rowId xmlns:a16="http://schemas.microsoft.com/office/drawing/2014/main" val="1613937525"/>
                  </a:ext>
                </a:extLst>
              </a:tr>
              <a:tr h="852327">
                <a:tc>
                  <a:txBody>
                    <a:bodyPr/>
                    <a:lstStyle/>
                    <a:p>
                      <a:pPr marL="342900" lvl="0" indent="-342900">
                        <a:lnSpc>
                          <a:spcPct val="120000"/>
                        </a:lnSpc>
                        <a:spcBef>
                          <a:spcPts val="600"/>
                        </a:spcBef>
                        <a:buFont typeface="Symbol" panose="05050102010706020507" pitchFamily="18" charset="2"/>
                        <a:buChar char=""/>
                      </a:pPr>
                      <a:r>
                        <a:rPr lang="en-GB" sz="1800" b="1" cap="none" spc="0">
                          <a:solidFill>
                            <a:schemeClr val="tx2"/>
                          </a:solidFill>
                          <a:effectLst/>
                        </a:rPr>
                        <a:t>Optimise the use of re-usable inhalers</a:t>
                      </a:r>
                      <a:endParaRPr lang="en-GB" sz="1800" b="1" cap="none" spc="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tc>
                <a:tc>
                  <a:txBody>
                    <a:bodyPr/>
                    <a:lstStyle/>
                    <a:p>
                      <a:pPr marL="342900" lvl="0" indent="-342900">
                        <a:lnSpc>
                          <a:spcPct val="120000"/>
                        </a:lnSpc>
                        <a:spcAft>
                          <a:spcPts val="600"/>
                        </a:spcAft>
                        <a:buFont typeface="Symbol" panose="05050102010706020507" pitchFamily="18" charset="2"/>
                        <a:buChar char=""/>
                      </a:pPr>
                      <a:r>
                        <a:rPr lang="en-GB" sz="1800" cap="none" spc="0" dirty="0">
                          <a:solidFill>
                            <a:schemeClr val="tx2"/>
                          </a:solidFill>
                          <a:effectLst/>
                        </a:rPr>
                        <a:t>Prescribe refill cartridges with re-usable inhalers when prescribing Respimat® inhalers</a:t>
                      </a:r>
                      <a:endParaRPr lang="en-GB" sz="1800" cap="none" spc="0" dirty="0">
                        <a:solidFill>
                          <a:schemeClr val="tx2"/>
                        </a:solidFill>
                        <a:effectLst/>
                        <a:latin typeface="Verdana" panose="020B0604030504040204" pitchFamily="34" charset="0"/>
                        <a:ea typeface="+mn-ea"/>
                        <a:cs typeface="Times New Roman" panose="02020603050405020304" pitchFamily="18" charset="0"/>
                      </a:endParaRPr>
                    </a:p>
                  </a:txBody>
                  <a:tcPr marL="86338" marR="90202" marT="24668" marB="185011"/>
                </a:tc>
                <a:extLst>
                  <a:ext uri="{0D108BD9-81ED-4DB2-BD59-A6C34878D82A}">
                    <a16:rowId xmlns:a16="http://schemas.microsoft.com/office/drawing/2014/main" val="4121090808"/>
                  </a:ext>
                </a:extLst>
              </a:tr>
            </a:tbl>
          </a:graphicData>
        </a:graphic>
      </p:graphicFrame>
      <p:sp>
        <p:nvSpPr>
          <p:cNvPr id="4" name="Slide Number Placeholder 3">
            <a:extLst>
              <a:ext uri="{FF2B5EF4-FFF2-40B4-BE49-F238E27FC236}">
                <a16:creationId xmlns:a16="http://schemas.microsoft.com/office/drawing/2014/main" id="{49DB9254-71E1-464B-B8D9-3B9217370B71}"/>
              </a:ext>
            </a:extLst>
          </p:cNvPr>
          <p:cNvSpPr>
            <a:spLocks noGrp="1"/>
          </p:cNvSpPr>
          <p:nvPr>
            <p:ph type="sldNum" sz="quarter" idx="12"/>
          </p:nvPr>
        </p:nvSpPr>
        <p:spPr/>
        <p:txBody>
          <a:bodyPr>
            <a:normAutofit/>
          </a:bodyPr>
          <a:lstStyle/>
          <a:p>
            <a:pPr>
              <a:spcAft>
                <a:spcPts val="600"/>
              </a:spcAft>
            </a:pPr>
            <a:fld id="{3C15E8CC-CBA3-476E-A737-F2451AD7FD05}" type="slidenum">
              <a:rPr lang="en-GB" sz="1100">
                <a:solidFill>
                  <a:schemeClr val="tx1">
                    <a:lumMod val="50000"/>
                    <a:lumOff val="50000"/>
                  </a:schemeClr>
                </a:solidFill>
              </a:rPr>
              <a:pPr>
                <a:spcAft>
                  <a:spcPts val="600"/>
                </a:spcAft>
              </a:pPr>
              <a:t>23</a:t>
            </a:fld>
            <a:endParaRPr lang="en-GB" sz="1100">
              <a:solidFill>
                <a:schemeClr val="tx1">
                  <a:lumMod val="50000"/>
                  <a:lumOff val="50000"/>
                </a:schemeClr>
              </a:solidFill>
            </a:endParaRPr>
          </a:p>
        </p:txBody>
      </p:sp>
    </p:spTree>
    <p:extLst>
      <p:ext uri="{BB962C8B-B14F-4D97-AF65-F5344CB8AC3E}">
        <p14:creationId xmlns:p14="http://schemas.microsoft.com/office/powerpoint/2010/main" val="288398996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2612-4506-45E9-9E21-09368250E074}"/>
              </a:ext>
            </a:extLst>
          </p:cNvPr>
          <p:cNvSpPr>
            <a:spLocks noGrp="1"/>
          </p:cNvSpPr>
          <p:nvPr>
            <p:ph type="title"/>
          </p:nvPr>
        </p:nvSpPr>
        <p:spPr>
          <a:xfrm>
            <a:off x="648929" y="629266"/>
            <a:ext cx="3505495" cy="1622321"/>
          </a:xfrm>
        </p:spPr>
        <p:txBody>
          <a:bodyPr>
            <a:normAutofit/>
          </a:bodyPr>
          <a:lstStyle/>
          <a:p>
            <a:r>
              <a:rPr lang="en-US" dirty="0"/>
              <a:t>Prescribing data</a:t>
            </a:r>
            <a:endParaRPr lang="en-GB" dirty="0"/>
          </a:p>
        </p:txBody>
      </p:sp>
      <p:sp>
        <p:nvSpPr>
          <p:cNvPr id="3" name="Content Placeholder 2">
            <a:extLst>
              <a:ext uri="{FF2B5EF4-FFF2-40B4-BE49-F238E27FC236}">
                <a16:creationId xmlns:a16="http://schemas.microsoft.com/office/drawing/2014/main" id="{935E3304-23BE-434C-A6FE-489FD915F122}"/>
              </a:ext>
            </a:extLst>
          </p:cNvPr>
          <p:cNvSpPr>
            <a:spLocks noGrp="1"/>
          </p:cNvSpPr>
          <p:nvPr>
            <p:ph idx="1"/>
          </p:nvPr>
        </p:nvSpPr>
        <p:spPr>
          <a:xfrm>
            <a:off x="648931" y="2438400"/>
            <a:ext cx="3505494" cy="3785419"/>
          </a:xfrm>
        </p:spPr>
        <p:txBody>
          <a:bodyPr>
            <a:normAutofit/>
          </a:bodyPr>
          <a:lstStyle/>
          <a:p>
            <a:r>
              <a:rPr lang="en-US" sz="2000" dirty="0">
                <a:highlight>
                  <a:srgbClr val="FFFF00"/>
                </a:highlight>
              </a:rPr>
              <a:t>Insert localised </a:t>
            </a:r>
            <a:r>
              <a:rPr lang="en-US" sz="2000" dirty="0" err="1">
                <a:highlight>
                  <a:srgbClr val="FFFF00"/>
                </a:highlight>
              </a:rPr>
              <a:t>InfoBrief</a:t>
            </a:r>
            <a:r>
              <a:rPr lang="en-US" sz="2000" dirty="0">
                <a:highlight>
                  <a:srgbClr val="FFFF00"/>
                </a:highlight>
              </a:rPr>
              <a:t> from PrescQIPP inhaler carbon footprint visual data pack</a:t>
            </a:r>
          </a:p>
          <a:p>
            <a:endParaRPr lang="en-GB"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6BBFF375-E000-4C52-B938-EC5CC1D2FBE2}"/>
              </a:ext>
            </a:extLst>
          </p:cNvPr>
          <p:cNvPicPr>
            <a:picLocks noChangeAspect="1"/>
          </p:cNvPicPr>
          <p:nvPr/>
        </p:nvPicPr>
        <p:blipFill>
          <a:blip r:embed="rId2"/>
          <a:stretch>
            <a:fillRect/>
          </a:stretch>
        </p:blipFill>
        <p:spPr>
          <a:xfrm>
            <a:off x="5405862" y="1313087"/>
            <a:ext cx="6019331" cy="4228580"/>
          </a:xfrm>
          <a:prstGeom prst="rect">
            <a:avLst/>
          </a:prstGeom>
          <a:effectLst/>
        </p:spPr>
      </p:pic>
      <p:sp>
        <p:nvSpPr>
          <p:cNvPr id="4" name="Slide Number Placeholder 3">
            <a:extLst>
              <a:ext uri="{FF2B5EF4-FFF2-40B4-BE49-F238E27FC236}">
                <a16:creationId xmlns:a16="http://schemas.microsoft.com/office/drawing/2014/main" id="{FE71A42C-4642-4BE3-83D7-BFC0A8DF9589}"/>
              </a:ext>
            </a:extLst>
          </p:cNvPr>
          <p:cNvSpPr>
            <a:spLocks noGrp="1"/>
          </p:cNvSpPr>
          <p:nvPr>
            <p:ph type="sldNum" sz="quarter" idx="12"/>
          </p:nvPr>
        </p:nvSpPr>
        <p:spPr>
          <a:xfrm>
            <a:off x="8610600" y="6356350"/>
            <a:ext cx="2743200" cy="365125"/>
          </a:xfrm>
        </p:spPr>
        <p:txBody>
          <a:bodyPr>
            <a:normAutofit/>
          </a:bodyPr>
          <a:lstStyle/>
          <a:p>
            <a:pPr>
              <a:spcAft>
                <a:spcPts val="600"/>
              </a:spcAft>
            </a:pPr>
            <a:fld id="{3C15E8CC-CBA3-476E-A737-F2451AD7FD05}" type="slidenum">
              <a:rPr lang="en-GB">
                <a:solidFill>
                  <a:srgbClr val="303030"/>
                </a:solidFill>
              </a:rPr>
              <a:pPr>
                <a:spcAft>
                  <a:spcPts val="600"/>
                </a:spcAft>
              </a:pPr>
              <a:t>24</a:t>
            </a:fld>
            <a:endParaRPr lang="en-GB">
              <a:solidFill>
                <a:srgbClr val="303030"/>
              </a:solidFill>
            </a:endParaRPr>
          </a:p>
        </p:txBody>
      </p:sp>
    </p:spTree>
    <p:extLst>
      <p:ext uri="{BB962C8B-B14F-4D97-AF65-F5344CB8AC3E}">
        <p14:creationId xmlns:p14="http://schemas.microsoft.com/office/powerpoint/2010/main" val="286331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BDAE-E1A1-411C-BD45-C1E16AB49D27}"/>
              </a:ext>
            </a:extLst>
          </p:cNvPr>
          <p:cNvSpPr>
            <a:spLocks noGrp="1"/>
          </p:cNvSpPr>
          <p:nvPr>
            <p:ph type="title"/>
          </p:nvPr>
        </p:nvSpPr>
        <p:spPr>
          <a:xfrm>
            <a:off x="480000" y="519111"/>
            <a:ext cx="10252800" cy="560752"/>
          </a:xfrm>
        </p:spPr>
        <p:txBody>
          <a:bodyPr/>
          <a:lstStyle/>
          <a:p>
            <a:r>
              <a:rPr lang="en-US" dirty="0"/>
              <a:t>Costs and savings (1)</a:t>
            </a:r>
            <a:endParaRPr lang="en-GB" dirty="0"/>
          </a:p>
        </p:txBody>
      </p:sp>
      <p:sp>
        <p:nvSpPr>
          <p:cNvPr id="3" name="Content Placeholder 2">
            <a:extLst>
              <a:ext uri="{FF2B5EF4-FFF2-40B4-BE49-F238E27FC236}">
                <a16:creationId xmlns:a16="http://schemas.microsoft.com/office/drawing/2014/main" id="{835577BE-7351-4067-B890-965CF6BA83F0}"/>
              </a:ext>
            </a:extLst>
          </p:cNvPr>
          <p:cNvSpPr>
            <a:spLocks noGrp="1"/>
          </p:cNvSpPr>
          <p:nvPr>
            <p:ph idx="1"/>
          </p:nvPr>
        </p:nvSpPr>
        <p:spPr>
          <a:xfrm>
            <a:off x="480000" y="1402080"/>
            <a:ext cx="10252800" cy="4465321"/>
          </a:xfrm>
        </p:spPr>
        <p:txBody>
          <a:bodyPr>
            <a:normAutofit/>
          </a:bodyPr>
          <a:lstStyle/>
          <a:p>
            <a:pPr>
              <a:lnSpc>
                <a:spcPct val="120000"/>
              </a:lnSpc>
              <a:spcBef>
                <a:spcPts val="600"/>
              </a:spcBef>
              <a:spcAft>
                <a:spcPts val="600"/>
              </a:spcAft>
            </a:pPr>
            <a:r>
              <a:rPr lang="en-US" sz="2400" dirty="0">
                <a:effectLst/>
                <a:ea typeface="Times New Roman" panose="02020603050405020304" pitchFamily="18" charset="0"/>
                <a:cs typeface="Times New Roman" panose="02020603050405020304" pitchFamily="18" charset="0"/>
              </a:rPr>
              <a:t>Across England, Wales and Scotland 61.1 million inhaler items are prescribed annually with a total carbon footprint of 1,342,923,023 kg CO</a:t>
            </a:r>
            <a:r>
              <a:rPr lang="en-US" sz="2400" baseline="-25000" dirty="0">
                <a:effectLst/>
                <a:ea typeface="Times New Roman" panose="02020603050405020304" pitchFamily="18" charset="0"/>
                <a:cs typeface="Times New Roman" panose="02020603050405020304" pitchFamily="18" charset="0"/>
              </a:rPr>
              <a:t>2</a:t>
            </a:r>
            <a:r>
              <a:rPr lang="en-US" sz="2400" dirty="0">
                <a:effectLst/>
                <a:ea typeface="Times New Roman" panose="02020603050405020304" pitchFamily="18" charset="0"/>
                <a:cs typeface="Times New Roman" panose="02020603050405020304" pitchFamily="18" charset="0"/>
              </a:rPr>
              <a:t>e (NHSBSA Apr-June21)  </a:t>
            </a:r>
          </a:p>
          <a:p>
            <a:pPr>
              <a:lnSpc>
                <a:spcPct val="120000"/>
              </a:lnSpc>
              <a:spcBef>
                <a:spcPts val="600"/>
              </a:spcBef>
              <a:spcAft>
                <a:spcPts val="600"/>
              </a:spcAft>
            </a:pPr>
            <a:r>
              <a:rPr lang="en-US" sz="2400" dirty="0">
                <a:effectLst/>
                <a:ea typeface="Times New Roman" panose="02020603050405020304" pitchFamily="18" charset="0"/>
                <a:cs typeface="Times New Roman" panose="02020603050405020304" pitchFamily="18" charset="0"/>
              </a:rPr>
              <a:t>The PrescQIPP lowering the inhaler carbon footprint data tool and visual data pack allows users to view their local prescribing data and how this compares to the national average. The impact of any inhaler switches being considered in terms of indicative carbon footprint and cost impact can be reviewed</a:t>
            </a:r>
            <a:endParaRPr lang="en-GB" sz="2400" dirty="0">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9DCDF5-6C8A-4671-B655-17F07F4540A7}"/>
              </a:ext>
            </a:extLst>
          </p:cNvPr>
          <p:cNvSpPr>
            <a:spLocks noGrp="1"/>
          </p:cNvSpPr>
          <p:nvPr>
            <p:ph type="sldNum" sz="quarter" idx="12"/>
          </p:nvPr>
        </p:nvSpPr>
        <p:spPr/>
        <p:txBody>
          <a:bodyPr/>
          <a:lstStyle/>
          <a:p>
            <a:fld id="{3C15E8CC-CBA3-476E-A737-F2451AD7FD05}" type="slidenum">
              <a:rPr lang="en-GB" smtClean="0"/>
              <a:pPr/>
              <a:t>25</a:t>
            </a:fld>
            <a:endParaRPr lang="en-GB"/>
          </a:p>
        </p:txBody>
      </p:sp>
    </p:spTree>
    <p:extLst>
      <p:ext uri="{BB962C8B-B14F-4D97-AF65-F5344CB8AC3E}">
        <p14:creationId xmlns:p14="http://schemas.microsoft.com/office/powerpoint/2010/main" val="401461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BDAE-E1A1-411C-BD45-C1E16AB49D27}"/>
              </a:ext>
            </a:extLst>
          </p:cNvPr>
          <p:cNvSpPr>
            <a:spLocks noGrp="1"/>
          </p:cNvSpPr>
          <p:nvPr>
            <p:ph type="title"/>
          </p:nvPr>
        </p:nvSpPr>
        <p:spPr>
          <a:xfrm>
            <a:off x="480000" y="519111"/>
            <a:ext cx="10252800" cy="560752"/>
          </a:xfrm>
        </p:spPr>
        <p:txBody>
          <a:bodyPr/>
          <a:lstStyle/>
          <a:p>
            <a:r>
              <a:rPr lang="en-US" dirty="0"/>
              <a:t>Costs and savings (2)</a:t>
            </a:r>
            <a:endParaRPr lang="en-GB" dirty="0"/>
          </a:p>
        </p:txBody>
      </p:sp>
      <p:sp>
        <p:nvSpPr>
          <p:cNvPr id="3" name="Content Placeholder 2">
            <a:extLst>
              <a:ext uri="{FF2B5EF4-FFF2-40B4-BE49-F238E27FC236}">
                <a16:creationId xmlns:a16="http://schemas.microsoft.com/office/drawing/2014/main" id="{835577BE-7351-4067-B890-965CF6BA83F0}"/>
              </a:ext>
            </a:extLst>
          </p:cNvPr>
          <p:cNvSpPr>
            <a:spLocks noGrp="1"/>
          </p:cNvSpPr>
          <p:nvPr>
            <p:ph idx="1"/>
          </p:nvPr>
        </p:nvSpPr>
        <p:spPr>
          <a:xfrm>
            <a:off x="480000" y="1402080"/>
            <a:ext cx="10252800" cy="4465321"/>
          </a:xfrm>
        </p:spPr>
        <p:txBody>
          <a:bodyPr>
            <a:normAutofit/>
          </a:bodyPr>
          <a:lstStyle/>
          <a:p>
            <a:pPr>
              <a:lnSpc>
                <a:spcPct val="120000"/>
              </a:lnSpc>
              <a:spcBef>
                <a:spcPts val="600"/>
              </a:spcBef>
              <a:spcAft>
                <a:spcPts val="600"/>
              </a:spcAft>
            </a:pPr>
            <a:r>
              <a:rPr lang="en-US" sz="2400" dirty="0">
                <a:effectLst/>
                <a:ea typeface="Times New Roman" panose="02020603050405020304" pitchFamily="18" charset="0"/>
                <a:cs typeface="Times New Roman" panose="02020603050405020304" pitchFamily="18" charset="0"/>
              </a:rPr>
              <a:t>Across England and Wales, switching 25% of Ventolin pMDIs to Salamol pMDI would produce a 12 months carbon footprint saving of 106,699,451 kg CO</a:t>
            </a:r>
            <a:r>
              <a:rPr lang="en-US" sz="2400" baseline="-25000" dirty="0">
                <a:effectLst/>
                <a:ea typeface="Times New Roman" panose="02020603050405020304" pitchFamily="18" charset="0"/>
                <a:cs typeface="Times New Roman" panose="02020603050405020304" pitchFamily="18" charset="0"/>
              </a:rPr>
              <a:t>2</a:t>
            </a:r>
            <a:r>
              <a:rPr lang="en-US" sz="2400" dirty="0">
                <a:effectLst/>
                <a:ea typeface="Times New Roman" panose="02020603050405020304" pitchFamily="18" charset="0"/>
                <a:cs typeface="Times New Roman" panose="02020603050405020304" pitchFamily="18" charset="0"/>
              </a:rPr>
              <a:t>e and produce a 12 months cost saving of £261,647 [NHSBSA Jun-Apr21]</a:t>
            </a:r>
          </a:p>
          <a:p>
            <a:pPr>
              <a:lnSpc>
                <a:spcPct val="120000"/>
              </a:lnSpc>
              <a:spcBef>
                <a:spcPts val="600"/>
              </a:spcBef>
              <a:spcAft>
                <a:spcPts val="600"/>
              </a:spcAft>
            </a:pPr>
            <a:r>
              <a:rPr lang="en-US" sz="2400" dirty="0">
                <a:ea typeface="Times New Roman" panose="02020603050405020304" pitchFamily="18" charset="0"/>
                <a:cs typeface="Times New Roman" panose="02020603050405020304" pitchFamily="18" charset="0"/>
              </a:rPr>
              <a:t>Switching 25% of Fostair 100/6 pMDI to Fostair NEXThaler 100/6 would be cost neutral and produce a 12 months carbon footprint saving of 14,442,353 kg CO</a:t>
            </a:r>
            <a:r>
              <a:rPr lang="en-US" sz="2400" baseline="-25000" dirty="0">
                <a:ea typeface="Times New Roman" panose="02020603050405020304" pitchFamily="18" charset="0"/>
                <a:cs typeface="Times New Roman" panose="02020603050405020304" pitchFamily="18" charset="0"/>
              </a:rPr>
              <a:t>2</a:t>
            </a:r>
            <a:r>
              <a:rPr lang="en-US" sz="2400" dirty="0">
                <a:ea typeface="Times New Roman" panose="02020603050405020304" pitchFamily="18" charset="0"/>
                <a:cs typeface="Times New Roman" panose="02020603050405020304" pitchFamily="18" charset="0"/>
              </a:rPr>
              <a:t>e across England and Wales[NHSBSA Jun-Apr21]</a:t>
            </a:r>
          </a:p>
          <a:p>
            <a:pPr>
              <a:lnSpc>
                <a:spcPct val="120000"/>
              </a:lnSpc>
              <a:spcBef>
                <a:spcPts val="600"/>
              </a:spcBef>
              <a:spcAft>
                <a:spcPts val="600"/>
              </a:spcAft>
            </a:pPr>
            <a:r>
              <a:rPr lang="en-US" sz="2400" dirty="0">
                <a:highlight>
                  <a:srgbClr val="FFFF00"/>
                </a:highlight>
                <a:ea typeface="Times New Roman" panose="02020603050405020304" pitchFamily="18" charset="0"/>
                <a:cs typeface="Times New Roman" panose="02020603050405020304" pitchFamily="18" charset="0"/>
              </a:rPr>
              <a:t>[Insert local switch choices and carbon footprint savings]</a:t>
            </a:r>
            <a:endParaRPr lang="en-GB" sz="2400" dirty="0">
              <a:effectLst/>
              <a:highlight>
                <a:srgbClr val="FFFF00"/>
              </a:highligh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9DCDF5-6C8A-4671-B655-17F07F4540A7}"/>
              </a:ext>
            </a:extLst>
          </p:cNvPr>
          <p:cNvSpPr>
            <a:spLocks noGrp="1"/>
          </p:cNvSpPr>
          <p:nvPr>
            <p:ph type="sldNum" sz="quarter" idx="12"/>
          </p:nvPr>
        </p:nvSpPr>
        <p:spPr/>
        <p:txBody>
          <a:bodyPr/>
          <a:lstStyle/>
          <a:p>
            <a:fld id="{3C15E8CC-CBA3-476E-A737-F2451AD7FD05}" type="slidenum">
              <a:rPr lang="en-GB" smtClean="0"/>
              <a:pPr/>
              <a:t>26</a:t>
            </a:fld>
            <a:endParaRPr lang="en-GB"/>
          </a:p>
        </p:txBody>
      </p:sp>
    </p:spTree>
    <p:extLst>
      <p:ext uri="{BB962C8B-B14F-4D97-AF65-F5344CB8AC3E}">
        <p14:creationId xmlns:p14="http://schemas.microsoft.com/office/powerpoint/2010/main" val="344148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40F1-44EF-441A-8092-510C89BE946D}"/>
              </a:ext>
            </a:extLst>
          </p:cNvPr>
          <p:cNvSpPr>
            <a:spLocks noGrp="1"/>
          </p:cNvSpPr>
          <p:nvPr>
            <p:ph type="title"/>
          </p:nvPr>
        </p:nvSpPr>
        <p:spPr>
          <a:xfrm>
            <a:off x="480000" y="343296"/>
            <a:ext cx="10252800" cy="608562"/>
          </a:xfrm>
        </p:spPr>
        <p:txBody>
          <a:bodyPr>
            <a:normAutofit/>
          </a:bodyPr>
          <a:lstStyle/>
          <a:p>
            <a:r>
              <a:rPr lang="en-US" sz="2400" dirty="0"/>
              <a:t>Less complex inhaler switches to reduce use of pMDIs </a:t>
            </a:r>
            <a:endParaRPr lang="en-GB" sz="2400" dirty="0"/>
          </a:p>
        </p:txBody>
      </p:sp>
      <p:sp>
        <p:nvSpPr>
          <p:cNvPr id="3" name="Content Placeholder 2">
            <a:extLst>
              <a:ext uri="{FF2B5EF4-FFF2-40B4-BE49-F238E27FC236}">
                <a16:creationId xmlns:a16="http://schemas.microsoft.com/office/drawing/2014/main" id="{33F4B26B-0C48-4989-AF83-EEF0C7621529}"/>
              </a:ext>
            </a:extLst>
          </p:cNvPr>
          <p:cNvSpPr>
            <a:spLocks noGrp="1"/>
          </p:cNvSpPr>
          <p:nvPr>
            <p:ph idx="1"/>
          </p:nvPr>
        </p:nvSpPr>
        <p:spPr>
          <a:xfrm>
            <a:off x="480000" y="2248542"/>
            <a:ext cx="10252800" cy="3657600"/>
          </a:xfrm>
        </p:spPr>
        <p:txBody>
          <a:bodyPr/>
          <a:lstStyle/>
          <a:p>
            <a:pPr marL="0" indent="0">
              <a:buNone/>
            </a:pPr>
            <a:r>
              <a:rPr lang="en-US" dirty="0">
                <a:highlight>
                  <a:srgbClr val="FFFF00"/>
                </a:highlight>
              </a:rPr>
              <a:t> </a:t>
            </a:r>
            <a:endParaRPr lang="en-GB" dirty="0">
              <a:highlight>
                <a:srgbClr val="FFFF00"/>
              </a:highlight>
            </a:endParaRPr>
          </a:p>
        </p:txBody>
      </p:sp>
      <p:sp>
        <p:nvSpPr>
          <p:cNvPr id="4" name="Slide Number Placeholder 3">
            <a:extLst>
              <a:ext uri="{FF2B5EF4-FFF2-40B4-BE49-F238E27FC236}">
                <a16:creationId xmlns:a16="http://schemas.microsoft.com/office/drawing/2014/main" id="{2F1B82FB-34D6-4AED-A57D-A83C65341A93}"/>
              </a:ext>
            </a:extLst>
          </p:cNvPr>
          <p:cNvSpPr>
            <a:spLocks noGrp="1"/>
          </p:cNvSpPr>
          <p:nvPr>
            <p:ph type="sldNum" sz="quarter" idx="12"/>
          </p:nvPr>
        </p:nvSpPr>
        <p:spPr/>
        <p:txBody>
          <a:bodyPr/>
          <a:lstStyle/>
          <a:p>
            <a:fld id="{3C15E8CC-CBA3-476E-A737-F2451AD7FD05}" type="slidenum">
              <a:rPr lang="en-GB" smtClean="0"/>
              <a:pPr/>
              <a:t>27</a:t>
            </a:fld>
            <a:endParaRPr lang="en-GB"/>
          </a:p>
        </p:txBody>
      </p:sp>
      <p:pic>
        <p:nvPicPr>
          <p:cNvPr id="6" name="Picture 5">
            <a:extLst>
              <a:ext uri="{FF2B5EF4-FFF2-40B4-BE49-F238E27FC236}">
                <a16:creationId xmlns:a16="http://schemas.microsoft.com/office/drawing/2014/main" id="{1FB1B10E-5CE0-4126-9B7C-CC794AB1E663}"/>
              </a:ext>
            </a:extLst>
          </p:cNvPr>
          <p:cNvPicPr>
            <a:picLocks noChangeAspect="1"/>
          </p:cNvPicPr>
          <p:nvPr/>
        </p:nvPicPr>
        <p:blipFill>
          <a:blip r:embed="rId2"/>
          <a:stretch>
            <a:fillRect/>
          </a:stretch>
        </p:blipFill>
        <p:spPr>
          <a:xfrm>
            <a:off x="929937" y="1020613"/>
            <a:ext cx="8729743" cy="5300988"/>
          </a:xfrm>
          <a:prstGeom prst="rect">
            <a:avLst/>
          </a:prstGeom>
        </p:spPr>
      </p:pic>
    </p:spTree>
    <p:extLst>
      <p:ext uri="{BB962C8B-B14F-4D97-AF65-F5344CB8AC3E}">
        <p14:creationId xmlns:p14="http://schemas.microsoft.com/office/powerpoint/2010/main" val="2549317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40F1-44EF-441A-8092-510C89BE946D}"/>
              </a:ext>
            </a:extLst>
          </p:cNvPr>
          <p:cNvSpPr>
            <a:spLocks noGrp="1"/>
          </p:cNvSpPr>
          <p:nvPr>
            <p:ph type="title"/>
          </p:nvPr>
        </p:nvSpPr>
        <p:spPr>
          <a:xfrm>
            <a:off x="480000" y="349325"/>
            <a:ext cx="11235750" cy="622225"/>
          </a:xfrm>
        </p:spPr>
        <p:txBody>
          <a:bodyPr vert="horz" lIns="91440" tIns="45720" rIns="91440" bIns="45720" rtlCol="0" anchor="b">
            <a:normAutofit/>
          </a:bodyPr>
          <a:lstStyle/>
          <a:p>
            <a:r>
              <a:rPr lang="en-US" sz="2400" kern="1200" dirty="0">
                <a:solidFill>
                  <a:schemeClr val="tx1"/>
                </a:solidFill>
                <a:latin typeface="+mj-lt"/>
                <a:ea typeface="+mj-ea"/>
                <a:cs typeface="+mj-cs"/>
              </a:rPr>
              <a:t>More clinically complex inhaler switches to reduce use of pMDIs </a:t>
            </a:r>
          </a:p>
        </p:txBody>
      </p:sp>
      <p:sp>
        <p:nvSpPr>
          <p:cNvPr id="4" name="Slide Number Placeholder 3">
            <a:extLst>
              <a:ext uri="{FF2B5EF4-FFF2-40B4-BE49-F238E27FC236}">
                <a16:creationId xmlns:a16="http://schemas.microsoft.com/office/drawing/2014/main" id="{2F1B82FB-34D6-4AED-A57D-A83C65341A93}"/>
              </a:ext>
            </a:extLst>
          </p:cNvPr>
          <p:cNvSpPr>
            <a:spLocks noGrp="1"/>
          </p:cNvSpPr>
          <p:nvPr>
            <p:ph type="sldNum" sz="quarter" idx="12"/>
          </p:nvPr>
        </p:nvSpPr>
        <p:spPr/>
        <p:txBody>
          <a:bodyPr vert="horz" lIns="91440" tIns="45720" rIns="91440" bIns="45720" rtlCol="0" anchor="ctr">
            <a:normAutofit/>
          </a:bodyPr>
          <a:lstStyle/>
          <a:p>
            <a:pPr algn="r" defTabSz="914400">
              <a:spcAft>
                <a:spcPts val="600"/>
              </a:spcAft>
            </a:pPr>
            <a:fld id="{3C15E8CC-CBA3-476E-A737-F2451AD7FD05}" type="slidenum">
              <a:rPr lang="en-US" sz="1200" smtClean="0"/>
              <a:pPr algn="r" defTabSz="914400">
                <a:spcAft>
                  <a:spcPts val="600"/>
                </a:spcAft>
              </a:pPr>
              <a:t>28</a:t>
            </a:fld>
            <a:endParaRPr lang="en-US" sz="1200"/>
          </a:p>
        </p:txBody>
      </p:sp>
      <p:pic>
        <p:nvPicPr>
          <p:cNvPr id="7" name="Picture 6">
            <a:extLst>
              <a:ext uri="{FF2B5EF4-FFF2-40B4-BE49-F238E27FC236}">
                <a16:creationId xmlns:a16="http://schemas.microsoft.com/office/drawing/2014/main" id="{CB2AE97F-3510-45CA-8575-3D184496C46F}"/>
              </a:ext>
            </a:extLst>
          </p:cNvPr>
          <p:cNvPicPr>
            <a:picLocks noChangeAspect="1"/>
          </p:cNvPicPr>
          <p:nvPr/>
        </p:nvPicPr>
        <p:blipFill>
          <a:blip r:embed="rId2"/>
          <a:stretch>
            <a:fillRect/>
          </a:stretch>
        </p:blipFill>
        <p:spPr>
          <a:xfrm>
            <a:off x="1527824" y="1038225"/>
            <a:ext cx="9100805" cy="5346722"/>
          </a:xfrm>
          <a:prstGeom prst="rect">
            <a:avLst/>
          </a:prstGeom>
        </p:spPr>
      </p:pic>
    </p:spTree>
    <p:extLst>
      <p:ext uri="{BB962C8B-B14F-4D97-AF65-F5344CB8AC3E}">
        <p14:creationId xmlns:p14="http://schemas.microsoft.com/office/powerpoint/2010/main" val="2207703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40F1-44EF-441A-8092-510C89BE946D}"/>
              </a:ext>
            </a:extLst>
          </p:cNvPr>
          <p:cNvSpPr>
            <a:spLocks noGrp="1"/>
          </p:cNvSpPr>
          <p:nvPr>
            <p:ph type="title"/>
          </p:nvPr>
        </p:nvSpPr>
        <p:spPr>
          <a:xfrm>
            <a:off x="480000" y="368375"/>
            <a:ext cx="11188125" cy="479350"/>
          </a:xfrm>
        </p:spPr>
        <p:txBody>
          <a:bodyPr vert="horz" lIns="91440" tIns="45720" rIns="91440" bIns="45720" rtlCol="0" anchor="b">
            <a:normAutofit/>
          </a:bodyPr>
          <a:lstStyle/>
          <a:p>
            <a:r>
              <a:rPr lang="en-US" sz="2400" kern="1200" dirty="0">
                <a:solidFill>
                  <a:schemeClr val="tx1"/>
                </a:solidFill>
                <a:latin typeface="+mj-lt"/>
                <a:ea typeface="+mj-ea"/>
                <a:cs typeface="+mj-cs"/>
              </a:rPr>
              <a:t>More clinically complex inhaler switches to reduce use of pMDIs </a:t>
            </a:r>
          </a:p>
        </p:txBody>
      </p:sp>
      <p:sp>
        <p:nvSpPr>
          <p:cNvPr id="4" name="Slide Number Placeholder 3">
            <a:extLst>
              <a:ext uri="{FF2B5EF4-FFF2-40B4-BE49-F238E27FC236}">
                <a16:creationId xmlns:a16="http://schemas.microsoft.com/office/drawing/2014/main" id="{2F1B82FB-34D6-4AED-A57D-A83C65341A93}"/>
              </a:ext>
            </a:extLst>
          </p:cNvPr>
          <p:cNvSpPr>
            <a:spLocks noGrp="1"/>
          </p:cNvSpPr>
          <p:nvPr>
            <p:ph type="sldNum" sz="quarter" idx="12"/>
          </p:nvPr>
        </p:nvSpPr>
        <p:spPr/>
        <p:txBody>
          <a:bodyPr vert="horz" lIns="91440" tIns="45720" rIns="91440" bIns="45720" rtlCol="0" anchor="ctr">
            <a:normAutofit/>
          </a:bodyPr>
          <a:lstStyle/>
          <a:p>
            <a:pPr algn="r" defTabSz="914400">
              <a:spcAft>
                <a:spcPts val="600"/>
              </a:spcAft>
            </a:pPr>
            <a:fld id="{3C15E8CC-CBA3-476E-A737-F2451AD7FD05}" type="slidenum">
              <a:rPr lang="en-US" sz="1200" smtClean="0"/>
              <a:pPr algn="r" defTabSz="914400">
                <a:spcAft>
                  <a:spcPts val="600"/>
                </a:spcAft>
              </a:pPr>
              <a:t>29</a:t>
            </a:fld>
            <a:endParaRPr lang="en-US" sz="1200"/>
          </a:p>
        </p:txBody>
      </p:sp>
      <p:pic>
        <p:nvPicPr>
          <p:cNvPr id="5" name="Picture 4">
            <a:extLst>
              <a:ext uri="{FF2B5EF4-FFF2-40B4-BE49-F238E27FC236}">
                <a16:creationId xmlns:a16="http://schemas.microsoft.com/office/drawing/2014/main" id="{CF9301CC-7C95-438E-B156-179DC092816D}"/>
              </a:ext>
            </a:extLst>
          </p:cNvPr>
          <p:cNvPicPr>
            <a:picLocks noChangeAspect="1"/>
          </p:cNvPicPr>
          <p:nvPr/>
        </p:nvPicPr>
        <p:blipFill>
          <a:blip r:embed="rId2"/>
          <a:stretch>
            <a:fillRect/>
          </a:stretch>
        </p:blipFill>
        <p:spPr>
          <a:xfrm>
            <a:off x="1600200" y="942975"/>
            <a:ext cx="9222518" cy="5648501"/>
          </a:xfrm>
          <a:prstGeom prst="rect">
            <a:avLst/>
          </a:prstGeom>
        </p:spPr>
      </p:pic>
    </p:spTree>
    <p:extLst>
      <p:ext uri="{BB962C8B-B14F-4D97-AF65-F5344CB8AC3E}">
        <p14:creationId xmlns:p14="http://schemas.microsoft.com/office/powerpoint/2010/main" val="177655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6193" y="425669"/>
            <a:ext cx="10431901" cy="406400"/>
          </a:xfrm>
        </p:spPr>
        <p:txBody>
          <a:bodyPr>
            <a:noAutofit/>
          </a:bodyPr>
          <a:lstStyle/>
          <a:p>
            <a:r>
              <a:rPr lang="en-US" dirty="0"/>
              <a:t>Background (2)</a:t>
            </a:r>
            <a:endParaRPr lang="en-GB" dirty="0"/>
          </a:p>
        </p:txBody>
      </p:sp>
      <p:sp>
        <p:nvSpPr>
          <p:cNvPr id="8" name="Content Placeholder 7"/>
          <p:cNvSpPr>
            <a:spLocks noGrp="1"/>
          </p:cNvSpPr>
          <p:nvPr>
            <p:ph idx="1"/>
          </p:nvPr>
        </p:nvSpPr>
        <p:spPr>
          <a:xfrm>
            <a:off x="480000" y="1188719"/>
            <a:ext cx="11071920" cy="4929052"/>
          </a:xfrm>
        </p:spPr>
        <p:txBody>
          <a:bodyPr>
            <a:normAutofit fontScale="25000" lnSpcReduction="20000"/>
          </a:bodyPr>
          <a:lstStyle/>
          <a:p>
            <a:pPr marL="285750" indent="-285750">
              <a:lnSpc>
                <a:spcPct val="120000"/>
              </a:lnSpc>
              <a:buFont typeface="Arial" panose="020B0604020202020204" pitchFamily="34" charset="0"/>
              <a:buChar char="•"/>
            </a:pPr>
            <a:r>
              <a:rPr lang="en-US" sz="9600" dirty="0">
                <a:effectLst/>
                <a:ea typeface="Times New Roman" panose="02020603050405020304" pitchFamily="18" charset="0"/>
                <a:cs typeface="Times New Roman" panose="02020603050405020304" pitchFamily="18" charset="0"/>
              </a:rPr>
              <a:t>CFCs were replaced by ‘CFC-free’ inhalers containing hydrofluorocarbons (HFCs)</a:t>
            </a:r>
          </a:p>
          <a:p>
            <a:pPr marL="285750" indent="-285750">
              <a:lnSpc>
                <a:spcPct val="120000"/>
              </a:lnSpc>
              <a:buFont typeface="Arial" panose="020B0604020202020204" pitchFamily="34" charset="0"/>
              <a:buChar char="•"/>
            </a:pPr>
            <a:r>
              <a:rPr lang="en-US" sz="9600" dirty="0">
                <a:effectLst/>
                <a:ea typeface="Times New Roman" panose="02020603050405020304" pitchFamily="18" charset="0"/>
                <a:cs typeface="Times New Roman" panose="02020603050405020304" pitchFamily="18" charset="0"/>
              </a:rPr>
              <a:t>Although HFCs are not ozone depleting substances, they are powerful greenhouse gases which can contribute to global warming</a:t>
            </a:r>
          </a:p>
          <a:p>
            <a:pPr marL="285750" indent="-285750">
              <a:lnSpc>
                <a:spcPct val="120000"/>
              </a:lnSpc>
              <a:buFont typeface="Arial" panose="020B0604020202020204" pitchFamily="34" charset="0"/>
              <a:buChar char="•"/>
            </a:pPr>
            <a:r>
              <a:rPr lang="en-US" sz="9600" dirty="0">
                <a:effectLst/>
                <a:ea typeface="Times New Roman" panose="02020603050405020304" pitchFamily="18" charset="0"/>
                <a:cs typeface="Times New Roman" panose="02020603050405020304" pitchFamily="18" charset="0"/>
              </a:rPr>
              <a:t>Carbon emissions from inhalers have been assessed as being responsible for approximately 3% of all NHS carbon emissions</a:t>
            </a:r>
          </a:p>
          <a:p>
            <a:pPr marL="285750" indent="-285750">
              <a:lnSpc>
                <a:spcPct val="120000"/>
              </a:lnSpc>
              <a:buFont typeface="Arial" panose="020B0604020202020204" pitchFamily="34" charset="0"/>
              <a:buChar char="•"/>
            </a:pPr>
            <a:r>
              <a:rPr lang="en-GB" sz="9600" dirty="0">
                <a:ea typeface="Times New Roman" panose="02020603050405020304" pitchFamily="18" charset="0"/>
              </a:rPr>
              <a:t>C</a:t>
            </a:r>
            <a:r>
              <a:rPr lang="en-GB" sz="9600" dirty="0">
                <a:effectLst/>
                <a:ea typeface="Times New Roman" panose="02020603050405020304" pitchFamily="18" charset="0"/>
              </a:rPr>
              <a:t>arbon footprint impact of two puffs of a salbutamol pMDI has been estimated to be equivalent to a 500 g CO</a:t>
            </a:r>
            <a:r>
              <a:rPr lang="en-GB" sz="9600" baseline="-25000" dirty="0">
                <a:effectLst/>
                <a:ea typeface="Times New Roman" panose="02020603050405020304" pitchFamily="18" charset="0"/>
              </a:rPr>
              <a:t>2</a:t>
            </a:r>
            <a:r>
              <a:rPr lang="en-GB" sz="9600" dirty="0">
                <a:effectLst/>
                <a:ea typeface="Times New Roman" panose="02020603050405020304" pitchFamily="18" charset="0"/>
              </a:rPr>
              <a:t>e</a:t>
            </a:r>
          </a:p>
          <a:p>
            <a:pPr marL="285750" indent="-285750">
              <a:lnSpc>
                <a:spcPct val="120000"/>
              </a:lnSpc>
              <a:buFont typeface="Arial" panose="020B0604020202020204" pitchFamily="34" charset="0"/>
              <a:buChar char="•"/>
            </a:pPr>
            <a:r>
              <a:rPr lang="en-US" sz="9600" dirty="0">
                <a:effectLst/>
                <a:ea typeface="Times New Roman" panose="02020603050405020304" pitchFamily="18" charset="0"/>
                <a:cs typeface="Times New Roman" panose="02020603050405020304" pitchFamily="18" charset="0"/>
              </a:rPr>
              <a:t>The carbon footprint of a 9-mile car journey is estimated as 2610 </a:t>
            </a:r>
            <a:r>
              <a:rPr lang="en-US" sz="9600" dirty="0">
                <a:effectLst/>
                <a:ea typeface="Times New Roman" panose="02020603050405020304" pitchFamily="18" charset="0"/>
              </a:rPr>
              <a:t>g CO</a:t>
            </a:r>
            <a:r>
              <a:rPr lang="en-US" sz="9600" baseline="-25000" dirty="0">
                <a:effectLst/>
                <a:ea typeface="Times New Roman" panose="02020603050405020304" pitchFamily="18" charset="0"/>
              </a:rPr>
              <a:t>2</a:t>
            </a:r>
            <a:r>
              <a:rPr lang="en-US" sz="9600" dirty="0">
                <a:effectLst/>
                <a:ea typeface="Times New Roman" panose="02020603050405020304" pitchFamily="18" charset="0"/>
              </a:rPr>
              <a:t>e</a:t>
            </a:r>
            <a:r>
              <a:rPr lang="en-US" sz="9600" dirty="0">
                <a:effectLst/>
                <a:ea typeface="Times New Roman" panose="02020603050405020304" pitchFamily="18" charset="0"/>
                <a:cs typeface="Times New Roman" panose="02020603050405020304" pitchFamily="18" charset="0"/>
              </a:rPr>
              <a:t> in comparison</a:t>
            </a:r>
          </a:p>
          <a:p>
            <a:pPr marL="285750" indent="-285750">
              <a:buFont typeface="Arial" panose="020B0604020202020204" pitchFamily="34" charset="0"/>
              <a:buChar char="•"/>
            </a:pPr>
            <a:endParaRPr lang="en-GB" dirty="0"/>
          </a:p>
        </p:txBody>
      </p:sp>
      <p:sp>
        <p:nvSpPr>
          <p:cNvPr id="5" name="Slide Number Placeholder 4"/>
          <p:cNvSpPr>
            <a:spLocks noGrp="1"/>
          </p:cNvSpPr>
          <p:nvPr>
            <p:ph type="sldNum" sz="quarter" idx="12"/>
          </p:nvPr>
        </p:nvSpPr>
        <p:spPr/>
        <p:txBody>
          <a:bodyPr/>
          <a:lstStyle/>
          <a:p>
            <a:fld id="{3C15E8CC-CBA3-476E-A737-F2451AD7FD05}" type="slidenum">
              <a:rPr lang="en-GB" smtClean="0"/>
              <a:pPr/>
              <a:t>3</a:t>
            </a:fld>
            <a:endParaRPr lang="en-GB"/>
          </a:p>
        </p:txBody>
      </p:sp>
    </p:spTree>
    <p:extLst>
      <p:ext uri="{BB962C8B-B14F-4D97-AF65-F5344CB8AC3E}">
        <p14:creationId xmlns:p14="http://schemas.microsoft.com/office/powerpoint/2010/main" val="411551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9832" y="157576"/>
            <a:ext cx="10431901" cy="757646"/>
          </a:xfrm>
        </p:spPr>
        <p:txBody>
          <a:bodyPr>
            <a:normAutofit/>
          </a:bodyPr>
          <a:lstStyle/>
          <a:p>
            <a:r>
              <a:rPr lang="en-US" dirty="0"/>
              <a:t>Recommendations (1)</a:t>
            </a:r>
            <a:endParaRPr lang="en-GB" dirty="0"/>
          </a:p>
        </p:txBody>
      </p:sp>
      <p:sp>
        <p:nvSpPr>
          <p:cNvPr id="8" name="Content Placeholder 7"/>
          <p:cNvSpPr>
            <a:spLocks noGrp="1"/>
          </p:cNvSpPr>
          <p:nvPr>
            <p:ph idx="1"/>
          </p:nvPr>
        </p:nvSpPr>
        <p:spPr>
          <a:xfrm>
            <a:off x="480000" y="1112704"/>
            <a:ext cx="11041440" cy="5208897"/>
          </a:xfrm>
        </p:spPr>
        <p:txBody>
          <a:bodyPr>
            <a:normAutofit fontScale="32500" lnSpcReduction="20000"/>
          </a:bodyPr>
          <a:lstStyle/>
          <a:p>
            <a:pPr marL="342900" lvl="0" indent="-342900">
              <a:lnSpc>
                <a:spcPct val="120000"/>
              </a:lnSpc>
              <a:spcBef>
                <a:spcPts val="600"/>
              </a:spcBef>
              <a:buFont typeface="Symbol" panose="05050102010706020507" pitchFamily="18" charset="2"/>
              <a:buChar char=""/>
            </a:pPr>
            <a:r>
              <a:rPr lang="en-US" sz="9600" dirty="0">
                <a:effectLst/>
                <a:ea typeface="Times New Roman" panose="02020603050405020304" pitchFamily="18" charset="0"/>
                <a:cs typeface="Times New Roman" panose="02020603050405020304" pitchFamily="18" charset="0"/>
              </a:rPr>
              <a:t>Determine how local prescribing data on the inhaler carbon footprint compares to the national average and identify where local improvements can be made using the PrescQIPP inhaler carbon footprint data tool and visual data pack </a:t>
            </a:r>
            <a:endParaRPr lang="en-GB" sz="9600" dirty="0">
              <a:effectLst/>
              <a:ea typeface="Times New Roman" panose="02020603050405020304" pitchFamily="18" charset="0"/>
              <a:cs typeface="Times New Roman" panose="02020603050405020304" pitchFamily="18" charset="0"/>
            </a:endParaRPr>
          </a:p>
          <a:p>
            <a:pPr marL="342900" lvl="0" indent="-342900">
              <a:lnSpc>
                <a:spcPct val="120000"/>
              </a:lnSpc>
              <a:spcAft>
                <a:spcPts val="600"/>
              </a:spcAft>
              <a:buFont typeface="Symbol" panose="05050102010706020507" pitchFamily="18" charset="2"/>
              <a:buChar char=""/>
            </a:pPr>
            <a:r>
              <a:rPr lang="en-US" sz="9600" dirty="0">
                <a:effectLst/>
                <a:ea typeface="Times New Roman" panose="02020603050405020304" pitchFamily="18" charset="0"/>
                <a:cs typeface="Times New Roman" panose="02020603050405020304" pitchFamily="18" charset="0"/>
              </a:rPr>
              <a:t>Agree, through an appropriate group such as the Area Prescribing Committee, a range of strategies to support the NHS commitment to lower the inhaler carbon footprint</a:t>
            </a:r>
          </a:p>
        </p:txBody>
      </p:sp>
      <p:sp>
        <p:nvSpPr>
          <p:cNvPr id="5" name="Slide Number Placeholder 4"/>
          <p:cNvSpPr>
            <a:spLocks noGrp="1"/>
          </p:cNvSpPr>
          <p:nvPr>
            <p:ph type="sldNum" sz="quarter" idx="12"/>
          </p:nvPr>
        </p:nvSpPr>
        <p:spPr/>
        <p:txBody>
          <a:bodyPr/>
          <a:lstStyle/>
          <a:p>
            <a:fld id="{3C15E8CC-CBA3-476E-A737-F2451AD7FD05}" type="slidenum">
              <a:rPr lang="en-GB" smtClean="0"/>
              <a:pPr/>
              <a:t>30</a:t>
            </a:fld>
            <a:endParaRPr lang="en-GB"/>
          </a:p>
        </p:txBody>
      </p:sp>
    </p:spTree>
    <p:extLst>
      <p:ext uri="{BB962C8B-B14F-4D97-AF65-F5344CB8AC3E}">
        <p14:creationId xmlns:p14="http://schemas.microsoft.com/office/powerpoint/2010/main" val="125478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9832" y="157576"/>
            <a:ext cx="10431901" cy="757646"/>
          </a:xfrm>
        </p:spPr>
        <p:txBody>
          <a:bodyPr>
            <a:normAutofit/>
          </a:bodyPr>
          <a:lstStyle/>
          <a:p>
            <a:r>
              <a:rPr lang="en-US" dirty="0"/>
              <a:t>Recommendations (2)</a:t>
            </a:r>
            <a:endParaRPr lang="en-GB" dirty="0"/>
          </a:p>
        </p:txBody>
      </p:sp>
      <p:sp>
        <p:nvSpPr>
          <p:cNvPr id="8" name="Content Placeholder 7"/>
          <p:cNvSpPr>
            <a:spLocks noGrp="1"/>
          </p:cNvSpPr>
          <p:nvPr>
            <p:ph idx="1"/>
          </p:nvPr>
        </p:nvSpPr>
        <p:spPr>
          <a:xfrm>
            <a:off x="480000" y="1112704"/>
            <a:ext cx="11041440" cy="5208897"/>
          </a:xfrm>
        </p:spPr>
        <p:txBody>
          <a:bodyPr>
            <a:normAutofit fontScale="25000" lnSpcReduction="20000"/>
          </a:bodyPr>
          <a:lstStyle/>
          <a:p>
            <a:pPr marL="342900" lvl="0" indent="-342900">
              <a:lnSpc>
                <a:spcPct val="120000"/>
              </a:lnSpc>
              <a:spcBef>
                <a:spcPts val="600"/>
              </a:spcBef>
              <a:buFont typeface="Symbol" panose="05050102010706020507" pitchFamily="18" charset="2"/>
              <a:buChar char=""/>
            </a:pPr>
            <a:r>
              <a:rPr lang="en-US" sz="8800" dirty="0">
                <a:effectLst/>
                <a:ea typeface="Times New Roman" panose="02020603050405020304" pitchFamily="18" charset="0"/>
                <a:cs typeface="Times New Roman" panose="02020603050405020304" pitchFamily="18" charset="0"/>
              </a:rPr>
              <a:t>Agree medicines optimisation strategies to lower the inhaler carbon footprint which optimise prescribing by:</a:t>
            </a:r>
          </a:p>
          <a:p>
            <a:pPr marL="702900" lvl="1" indent="-342900">
              <a:lnSpc>
                <a:spcPct val="120000"/>
              </a:lnSpc>
              <a:spcBef>
                <a:spcPts val="600"/>
              </a:spcBef>
              <a:buFont typeface="Symbol" panose="05050102010706020507" pitchFamily="18" charset="2"/>
              <a:buChar char=""/>
            </a:pPr>
            <a:r>
              <a:rPr lang="en-US" sz="8800" i="0" dirty="0">
                <a:solidFill>
                  <a:schemeClr val="tx2"/>
                </a:solidFill>
                <a:cs typeface="Times New Roman" panose="02020603050405020304" pitchFamily="18" charset="0"/>
              </a:rPr>
              <a:t>Getting or maintaining good control of asthma and COPD through reviewing patients regularly and treating in line with NICE asthma and COPD treatment pathways.</a:t>
            </a:r>
          </a:p>
          <a:p>
            <a:pPr marL="702900" lvl="1" indent="-342900">
              <a:lnSpc>
                <a:spcPct val="120000"/>
              </a:lnSpc>
              <a:spcBef>
                <a:spcPts val="600"/>
              </a:spcBef>
              <a:buFont typeface="Symbol" panose="05050102010706020507" pitchFamily="18" charset="2"/>
              <a:buChar char=""/>
            </a:pPr>
            <a:r>
              <a:rPr lang="en-US" sz="8800" i="0" dirty="0">
                <a:solidFill>
                  <a:schemeClr val="tx2"/>
                </a:solidFill>
                <a:cs typeface="Times New Roman" panose="02020603050405020304" pitchFamily="18" charset="0"/>
              </a:rPr>
              <a:t>Agreeing local respiratory pathways and medicines formulary choices which take into account lower inhaler carbon footprint options</a:t>
            </a:r>
          </a:p>
          <a:p>
            <a:pPr marL="702900" lvl="1" indent="-342900">
              <a:lnSpc>
                <a:spcPct val="120000"/>
              </a:lnSpc>
              <a:spcBef>
                <a:spcPts val="600"/>
              </a:spcBef>
              <a:buFont typeface="Symbol" panose="05050102010706020507" pitchFamily="18" charset="2"/>
              <a:buChar char=""/>
            </a:pPr>
            <a:r>
              <a:rPr lang="en-US" sz="8800" i="0" dirty="0">
                <a:solidFill>
                  <a:schemeClr val="tx2"/>
                </a:solidFill>
                <a:cs typeface="Times New Roman" panose="02020603050405020304" pitchFamily="18" charset="0"/>
              </a:rPr>
              <a:t>Demonstrating and checking inhaler technique</a:t>
            </a:r>
          </a:p>
          <a:p>
            <a:pPr marL="702900" lvl="1" indent="-342900">
              <a:lnSpc>
                <a:spcPct val="120000"/>
              </a:lnSpc>
              <a:spcBef>
                <a:spcPts val="600"/>
              </a:spcBef>
              <a:buFont typeface="Symbol" panose="05050102010706020507" pitchFamily="18" charset="2"/>
              <a:buChar char=""/>
            </a:pPr>
            <a:r>
              <a:rPr lang="en-US" sz="8800" i="0" dirty="0">
                <a:solidFill>
                  <a:schemeClr val="tx2"/>
                </a:solidFill>
                <a:cs typeface="Times New Roman" panose="02020603050405020304" pitchFamily="18" charset="0"/>
              </a:rPr>
              <a:t>Identifying and reducing short-acting beta-2 agonist (SABA) overuse</a:t>
            </a:r>
          </a:p>
          <a:p>
            <a:pPr marL="702900" lvl="1" indent="-342900">
              <a:lnSpc>
                <a:spcPct val="120000"/>
              </a:lnSpc>
              <a:spcBef>
                <a:spcPts val="600"/>
              </a:spcBef>
              <a:buFont typeface="Symbol" panose="05050102010706020507" pitchFamily="18" charset="2"/>
              <a:buChar char=""/>
            </a:pPr>
            <a:r>
              <a:rPr lang="en-US" sz="8800" i="0" dirty="0">
                <a:solidFill>
                  <a:schemeClr val="tx2"/>
                </a:solidFill>
                <a:cs typeface="Times New Roman" panose="02020603050405020304" pitchFamily="18" charset="0"/>
              </a:rPr>
              <a:t>Changing to combination inhalers where clinically appropriate</a:t>
            </a:r>
          </a:p>
          <a:p>
            <a:pPr marL="702900" lvl="1" indent="-342900">
              <a:lnSpc>
                <a:spcPct val="120000"/>
              </a:lnSpc>
              <a:spcBef>
                <a:spcPts val="600"/>
              </a:spcBef>
              <a:buFont typeface="Symbol" panose="05050102010706020507" pitchFamily="18" charset="2"/>
              <a:buChar char=""/>
            </a:pPr>
            <a:r>
              <a:rPr lang="en-US" sz="8800" i="0" dirty="0">
                <a:solidFill>
                  <a:schemeClr val="tx2"/>
                </a:solidFill>
                <a:cs typeface="Times New Roman" panose="02020603050405020304" pitchFamily="18" charset="0"/>
              </a:rPr>
              <a:t>Prescribers discussing, with individual patients, lower carbon footprint inhalers during patient reviews or when a change in treatment is clinically necessary</a:t>
            </a:r>
          </a:p>
          <a:p>
            <a:endParaRPr lang="en-GB" dirty="0"/>
          </a:p>
        </p:txBody>
      </p:sp>
      <p:sp>
        <p:nvSpPr>
          <p:cNvPr id="5" name="Slide Number Placeholder 4"/>
          <p:cNvSpPr>
            <a:spLocks noGrp="1"/>
          </p:cNvSpPr>
          <p:nvPr>
            <p:ph type="sldNum" sz="quarter" idx="12"/>
          </p:nvPr>
        </p:nvSpPr>
        <p:spPr/>
        <p:txBody>
          <a:bodyPr/>
          <a:lstStyle/>
          <a:p>
            <a:fld id="{3C15E8CC-CBA3-476E-A737-F2451AD7FD05}" type="slidenum">
              <a:rPr lang="en-GB" smtClean="0"/>
              <a:pPr/>
              <a:t>31</a:t>
            </a:fld>
            <a:endParaRPr lang="en-GB"/>
          </a:p>
        </p:txBody>
      </p:sp>
    </p:spTree>
    <p:extLst>
      <p:ext uri="{BB962C8B-B14F-4D97-AF65-F5344CB8AC3E}">
        <p14:creationId xmlns:p14="http://schemas.microsoft.com/office/powerpoint/2010/main" val="1406640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9831" y="301932"/>
            <a:ext cx="10431901" cy="847725"/>
          </a:xfrm>
        </p:spPr>
        <p:txBody>
          <a:bodyPr/>
          <a:lstStyle/>
          <a:p>
            <a:r>
              <a:rPr lang="en-US" dirty="0"/>
              <a:t>Recommendations (3)</a:t>
            </a:r>
            <a:endParaRPr lang="en-GB" dirty="0"/>
          </a:p>
        </p:txBody>
      </p:sp>
      <p:sp>
        <p:nvSpPr>
          <p:cNvPr id="8" name="Content Placeholder 7"/>
          <p:cNvSpPr>
            <a:spLocks noGrp="1"/>
          </p:cNvSpPr>
          <p:nvPr>
            <p:ph idx="1"/>
          </p:nvPr>
        </p:nvSpPr>
        <p:spPr>
          <a:xfrm>
            <a:off x="480000" y="1322025"/>
            <a:ext cx="10431901" cy="4583478"/>
          </a:xfrm>
        </p:spPr>
        <p:txBody>
          <a:bodyPr>
            <a:normAutofit fontScale="25000" lnSpcReduction="20000"/>
          </a:bodyPr>
          <a:lstStyle/>
          <a:p>
            <a:pPr marL="97200">
              <a:lnSpc>
                <a:spcPct val="120000"/>
              </a:lnSpc>
              <a:spcBef>
                <a:spcPts val="600"/>
              </a:spcBef>
            </a:pPr>
            <a:r>
              <a:rPr lang="en-US" sz="9600" dirty="0">
                <a:effectLst/>
                <a:ea typeface="Times New Roman" panose="02020603050405020304" pitchFamily="18" charset="0"/>
                <a:cs typeface="Times New Roman" panose="02020603050405020304" pitchFamily="18" charset="0"/>
              </a:rPr>
              <a:t>Support prescribers to start new patients on or switch existing patients to lower carbon inhaler alternatives. Examples of support include:</a:t>
            </a:r>
          </a:p>
          <a:p>
            <a:pPr marL="382950" indent="-285750">
              <a:lnSpc>
                <a:spcPct val="120000"/>
              </a:lnSpc>
              <a:spcBef>
                <a:spcPts val="600"/>
              </a:spcBef>
              <a:buFont typeface="Arial" panose="020B0604020202020204" pitchFamily="34" charset="0"/>
              <a:buChar char="•"/>
            </a:pPr>
            <a:r>
              <a:rPr lang="en-US" sz="9600" dirty="0"/>
              <a:t>Prescriber education on lowering the inhaler carbon footprint</a:t>
            </a:r>
          </a:p>
          <a:p>
            <a:pPr marL="382950" indent="-285750">
              <a:lnSpc>
                <a:spcPct val="120000"/>
              </a:lnSpc>
              <a:spcBef>
                <a:spcPts val="600"/>
              </a:spcBef>
              <a:buFont typeface="Arial" panose="020B0604020202020204" pitchFamily="34" charset="0"/>
              <a:buChar char="•"/>
            </a:pPr>
            <a:r>
              <a:rPr lang="en-US" sz="9600" dirty="0"/>
              <a:t>Providing practice level inhaler carbon footprint prescribing data</a:t>
            </a:r>
          </a:p>
          <a:p>
            <a:pPr marL="382950" indent="-285750">
              <a:lnSpc>
                <a:spcPct val="120000"/>
              </a:lnSpc>
              <a:spcBef>
                <a:spcPts val="600"/>
              </a:spcBef>
              <a:buFont typeface="Arial" panose="020B0604020202020204" pitchFamily="34" charset="0"/>
              <a:buChar char="•"/>
            </a:pPr>
            <a:r>
              <a:rPr lang="en-US" sz="9600" dirty="0"/>
              <a:t>Producing local respiratory prescribing guidelines which include lower carbon footprint inhalers and how to </a:t>
            </a:r>
            <a:r>
              <a:rPr lang="en-US" sz="9600" dirty="0" err="1"/>
              <a:t>optimise</a:t>
            </a:r>
            <a:r>
              <a:rPr lang="en-US" sz="9600" dirty="0"/>
              <a:t> prescribing</a:t>
            </a:r>
          </a:p>
          <a:p>
            <a:pPr marL="382950" indent="-285750">
              <a:lnSpc>
                <a:spcPct val="120000"/>
              </a:lnSpc>
              <a:spcBef>
                <a:spcPts val="600"/>
              </a:spcBef>
              <a:buFont typeface="Arial" panose="020B0604020202020204" pitchFamily="34" charset="0"/>
              <a:buChar char="•"/>
            </a:pPr>
            <a:r>
              <a:rPr lang="en-US" sz="9600" dirty="0"/>
              <a:t>Ensuring lower carbon footprint inhaler options are included in medicines formularies</a:t>
            </a:r>
          </a:p>
        </p:txBody>
      </p:sp>
      <p:sp>
        <p:nvSpPr>
          <p:cNvPr id="5" name="Slide Number Placeholder 4"/>
          <p:cNvSpPr>
            <a:spLocks noGrp="1"/>
          </p:cNvSpPr>
          <p:nvPr>
            <p:ph type="sldNum" sz="quarter" idx="12"/>
          </p:nvPr>
        </p:nvSpPr>
        <p:spPr/>
        <p:txBody>
          <a:bodyPr/>
          <a:lstStyle/>
          <a:p>
            <a:fld id="{3C15E8CC-CBA3-476E-A737-F2451AD7FD05}" type="slidenum">
              <a:rPr lang="en-GB" smtClean="0"/>
              <a:pPr/>
              <a:t>32</a:t>
            </a:fld>
            <a:endParaRPr lang="en-GB"/>
          </a:p>
        </p:txBody>
      </p:sp>
    </p:spTree>
    <p:extLst>
      <p:ext uri="{BB962C8B-B14F-4D97-AF65-F5344CB8AC3E}">
        <p14:creationId xmlns:p14="http://schemas.microsoft.com/office/powerpoint/2010/main" val="2387993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9831" y="301932"/>
            <a:ext cx="10431901" cy="847725"/>
          </a:xfrm>
        </p:spPr>
        <p:txBody>
          <a:bodyPr/>
          <a:lstStyle/>
          <a:p>
            <a:r>
              <a:rPr lang="en-US" dirty="0"/>
              <a:t>Recommendations (4)</a:t>
            </a:r>
            <a:endParaRPr lang="en-GB" dirty="0"/>
          </a:p>
        </p:txBody>
      </p:sp>
      <p:sp>
        <p:nvSpPr>
          <p:cNvPr id="8" name="Content Placeholder 7"/>
          <p:cNvSpPr>
            <a:spLocks noGrp="1"/>
          </p:cNvSpPr>
          <p:nvPr>
            <p:ph idx="1"/>
          </p:nvPr>
        </p:nvSpPr>
        <p:spPr>
          <a:xfrm>
            <a:off x="480000" y="1322024"/>
            <a:ext cx="10892850" cy="4804455"/>
          </a:xfrm>
        </p:spPr>
        <p:txBody>
          <a:bodyPr>
            <a:normAutofit fontScale="25000" lnSpcReduction="20000"/>
          </a:bodyPr>
          <a:lstStyle/>
          <a:p>
            <a:pPr marL="97200">
              <a:lnSpc>
                <a:spcPct val="120000"/>
              </a:lnSpc>
              <a:spcBef>
                <a:spcPts val="600"/>
              </a:spcBef>
            </a:pPr>
            <a:r>
              <a:rPr lang="en-US" sz="8800" dirty="0">
                <a:effectLst/>
                <a:ea typeface="Times New Roman" panose="02020603050405020304" pitchFamily="18" charset="0"/>
                <a:cs typeface="Times New Roman" panose="02020603050405020304" pitchFamily="18" charset="0"/>
              </a:rPr>
              <a:t>Support prescribers to start new patients on or switch existing patients to lower carbon inhaler alternatives. Examples of support include:</a:t>
            </a:r>
          </a:p>
          <a:p>
            <a:pPr marL="382950" indent="-285750">
              <a:lnSpc>
                <a:spcPct val="120000"/>
              </a:lnSpc>
              <a:spcBef>
                <a:spcPts val="600"/>
              </a:spcBef>
              <a:buFont typeface="Arial" panose="020B0604020202020204" pitchFamily="34" charset="0"/>
              <a:buChar char="•"/>
            </a:pPr>
            <a:r>
              <a:rPr lang="en-US" sz="8800" dirty="0"/>
              <a:t>Providing examples of locally preferred switches from high to lower carbon footprint inhalers</a:t>
            </a:r>
          </a:p>
          <a:p>
            <a:pPr marL="382950" indent="-285750">
              <a:lnSpc>
                <a:spcPct val="120000"/>
              </a:lnSpc>
              <a:spcBef>
                <a:spcPts val="600"/>
              </a:spcBef>
              <a:buFont typeface="Arial" panose="020B0604020202020204" pitchFamily="34" charset="0"/>
              <a:buChar char="•"/>
            </a:pPr>
            <a:r>
              <a:rPr lang="en-US" sz="8800" dirty="0"/>
              <a:t>Undertaking audits to identify respiratory patients suitable for review to improve clinical outcomes and reduce the inhaler carbon footprint</a:t>
            </a:r>
          </a:p>
          <a:p>
            <a:pPr marL="382950" indent="-285750">
              <a:lnSpc>
                <a:spcPct val="120000"/>
              </a:lnSpc>
              <a:spcBef>
                <a:spcPts val="600"/>
              </a:spcBef>
              <a:buFont typeface="Arial" panose="020B0604020202020204" pitchFamily="34" charset="0"/>
              <a:buChar char="•"/>
            </a:pPr>
            <a:r>
              <a:rPr lang="en-US" sz="8800" dirty="0"/>
              <a:t>Providing patient information resources to explain the change to low carbon footprint inhalers </a:t>
            </a:r>
          </a:p>
          <a:p>
            <a:pPr marL="382950" indent="-285750">
              <a:lnSpc>
                <a:spcPct val="120000"/>
              </a:lnSpc>
              <a:spcBef>
                <a:spcPts val="600"/>
              </a:spcBef>
              <a:buFont typeface="Arial" panose="020B0604020202020204" pitchFamily="34" charset="0"/>
              <a:buChar char="•"/>
            </a:pPr>
            <a:r>
              <a:rPr lang="en-US" sz="8800" dirty="0"/>
              <a:t>Ensuring stock availability of any alternative inhaler switches locally recommended through discussions with pharmacies, suppliers and/ or manufacturers</a:t>
            </a:r>
          </a:p>
        </p:txBody>
      </p:sp>
      <p:sp>
        <p:nvSpPr>
          <p:cNvPr id="5" name="Slide Number Placeholder 4"/>
          <p:cNvSpPr>
            <a:spLocks noGrp="1"/>
          </p:cNvSpPr>
          <p:nvPr>
            <p:ph type="sldNum" sz="quarter" idx="12"/>
          </p:nvPr>
        </p:nvSpPr>
        <p:spPr/>
        <p:txBody>
          <a:bodyPr/>
          <a:lstStyle/>
          <a:p>
            <a:fld id="{3C15E8CC-CBA3-476E-A737-F2451AD7FD05}" type="slidenum">
              <a:rPr lang="en-GB" smtClean="0"/>
              <a:pPr/>
              <a:t>33</a:t>
            </a:fld>
            <a:endParaRPr lang="en-GB"/>
          </a:p>
        </p:txBody>
      </p:sp>
    </p:spTree>
    <p:extLst>
      <p:ext uri="{BB962C8B-B14F-4D97-AF65-F5344CB8AC3E}">
        <p14:creationId xmlns:p14="http://schemas.microsoft.com/office/powerpoint/2010/main" val="1820446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9999" y="220389"/>
            <a:ext cx="10431901" cy="847725"/>
          </a:xfrm>
        </p:spPr>
        <p:txBody>
          <a:bodyPr/>
          <a:lstStyle/>
          <a:p>
            <a:r>
              <a:rPr lang="en-US" dirty="0"/>
              <a:t>Recommendations (5)</a:t>
            </a:r>
            <a:endParaRPr lang="en-GB" dirty="0"/>
          </a:p>
        </p:txBody>
      </p:sp>
      <p:sp>
        <p:nvSpPr>
          <p:cNvPr id="8" name="Content Placeholder 7"/>
          <p:cNvSpPr>
            <a:spLocks noGrp="1"/>
          </p:cNvSpPr>
          <p:nvPr>
            <p:ph idx="1"/>
          </p:nvPr>
        </p:nvSpPr>
        <p:spPr>
          <a:xfrm>
            <a:off x="391865" y="1147821"/>
            <a:ext cx="10431901" cy="4966540"/>
          </a:xfrm>
        </p:spPr>
        <p:txBody>
          <a:bodyPr>
            <a:normAutofit/>
          </a:bodyPr>
          <a:lstStyle/>
          <a:p>
            <a:pPr marL="268650" indent="-171450">
              <a:lnSpc>
                <a:spcPct val="120000"/>
              </a:lnSpc>
              <a:spcBef>
                <a:spcPts val="600"/>
              </a:spcBef>
              <a:buFont typeface="Arial" panose="020B0604020202020204" pitchFamily="34" charset="0"/>
              <a:buChar char="•"/>
            </a:pPr>
            <a:r>
              <a:rPr lang="en-US" sz="2400" dirty="0">
                <a:effectLst/>
                <a:ea typeface="Times New Roman" panose="02020603050405020304" pitchFamily="18" charset="0"/>
                <a:cs typeface="Times New Roman" panose="02020603050405020304" pitchFamily="18" charset="0"/>
              </a:rPr>
              <a:t>Reduce waste by:</a:t>
            </a:r>
            <a:endParaRPr lang="en-GB" sz="2400" dirty="0">
              <a:effectLst/>
              <a:ea typeface="Times New Roman" panose="02020603050405020304" pitchFamily="18" charset="0"/>
              <a:cs typeface="Times New Roman" panose="02020603050405020304" pitchFamily="18" charset="0"/>
            </a:endParaRPr>
          </a:p>
          <a:p>
            <a:pPr marL="816750" lvl="1" indent="-285750">
              <a:lnSpc>
                <a:spcPct val="120000"/>
              </a:lnSpc>
              <a:buFont typeface="Arial" panose="020B0604020202020204" pitchFamily="34" charset="0"/>
              <a:buChar char="•"/>
            </a:pPr>
            <a:r>
              <a:rPr lang="en-US" sz="2400" i="0" dirty="0">
                <a:solidFill>
                  <a:schemeClr val="tx2"/>
                </a:solidFill>
                <a:effectLst/>
                <a:ea typeface="Times New Roman" panose="02020603050405020304" pitchFamily="18" charset="0"/>
                <a:cs typeface="Times New Roman" panose="02020603050405020304" pitchFamily="18" charset="0"/>
              </a:rPr>
              <a:t>Encouraging patients to return their used or unwanted inhalers to a pharmacy for either recycling where available or environmentally safe disposal</a:t>
            </a:r>
            <a:endParaRPr lang="en-GB" sz="2400" i="0" dirty="0">
              <a:solidFill>
                <a:schemeClr val="tx2"/>
              </a:solidFill>
              <a:effectLst/>
              <a:ea typeface="Times New Roman" panose="02020603050405020304" pitchFamily="18" charset="0"/>
              <a:cs typeface="Times New Roman" panose="02020603050405020304" pitchFamily="18" charset="0"/>
            </a:endParaRPr>
          </a:p>
          <a:p>
            <a:pPr marL="816750" lvl="1" indent="-285750">
              <a:lnSpc>
                <a:spcPct val="120000"/>
              </a:lnSpc>
              <a:buFont typeface="Arial" panose="020B0604020202020204" pitchFamily="34" charset="0"/>
              <a:buChar char="•"/>
            </a:pPr>
            <a:r>
              <a:rPr lang="en-US" sz="2400" i="0" dirty="0">
                <a:solidFill>
                  <a:schemeClr val="tx2"/>
                </a:solidFill>
                <a:effectLst/>
                <a:ea typeface="Times New Roman" panose="02020603050405020304" pitchFamily="18" charset="0"/>
                <a:cs typeface="Times New Roman" panose="02020603050405020304" pitchFamily="18" charset="0"/>
              </a:rPr>
              <a:t>Encouraging patients to look after their inhalers and to not over-order</a:t>
            </a:r>
            <a:endParaRPr lang="en-GB" sz="2400" i="0" dirty="0">
              <a:solidFill>
                <a:schemeClr val="tx2"/>
              </a:solidFill>
              <a:effectLst/>
              <a:ea typeface="Times New Roman" panose="02020603050405020304" pitchFamily="18" charset="0"/>
              <a:cs typeface="Times New Roman" panose="02020603050405020304" pitchFamily="18" charset="0"/>
            </a:endParaRPr>
          </a:p>
          <a:p>
            <a:pPr marL="816750" lvl="1" indent="-285750">
              <a:lnSpc>
                <a:spcPct val="120000"/>
              </a:lnSpc>
              <a:buFont typeface="Arial" panose="020B0604020202020204" pitchFamily="34" charset="0"/>
              <a:buChar char="•"/>
            </a:pPr>
            <a:r>
              <a:rPr lang="en-US" sz="2400" i="0" dirty="0">
                <a:solidFill>
                  <a:schemeClr val="tx2"/>
                </a:solidFill>
                <a:effectLst/>
                <a:ea typeface="Times New Roman" panose="02020603050405020304" pitchFamily="18" charset="0"/>
                <a:cs typeface="Times New Roman" panose="02020603050405020304" pitchFamily="18" charset="0"/>
              </a:rPr>
              <a:t>Ensuring that patients know how to tell when their inhaler is empty</a:t>
            </a:r>
            <a:endParaRPr lang="en-GB" sz="2400" i="0" dirty="0">
              <a:solidFill>
                <a:schemeClr val="tx2"/>
              </a:solidFill>
              <a:effectLst/>
              <a:ea typeface="Times New Roman" panose="02020603050405020304" pitchFamily="18" charset="0"/>
              <a:cs typeface="Times New Roman" panose="02020603050405020304" pitchFamily="18" charset="0"/>
            </a:endParaRPr>
          </a:p>
          <a:p>
            <a:pPr marL="816750" lvl="1" indent="-285750">
              <a:lnSpc>
                <a:spcPct val="120000"/>
              </a:lnSpc>
              <a:spcAft>
                <a:spcPts val="600"/>
              </a:spcAft>
              <a:buFont typeface="Arial" panose="020B0604020202020204" pitchFamily="34" charset="0"/>
              <a:buChar char="•"/>
            </a:pPr>
            <a:r>
              <a:rPr lang="en-US" sz="2400" i="0" dirty="0">
                <a:solidFill>
                  <a:schemeClr val="tx2"/>
                </a:solidFill>
                <a:effectLst/>
                <a:ea typeface="Times New Roman" panose="02020603050405020304" pitchFamily="18" charset="0"/>
                <a:cs typeface="Times New Roman" panose="02020603050405020304" pitchFamily="18" charset="0"/>
              </a:rPr>
              <a:t>Increasing the use of re-usable inhalers</a:t>
            </a:r>
            <a:endParaRPr lang="en-GB" sz="2400" i="0" dirty="0">
              <a:solidFill>
                <a:schemeClr val="tx2"/>
              </a:solidFill>
              <a:effectLst/>
              <a:ea typeface="Times New Roman" panose="02020603050405020304" pitchFamily="18" charset="0"/>
              <a:cs typeface="Times New Roman" panose="02020603050405020304" pitchFamily="18" charset="0"/>
            </a:endParaRPr>
          </a:p>
          <a:p>
            <a:endParaRPr lang="en-GB" dirty="0"/>
          </a:p>
        </p:txBody>
      </p:sp>
      <p:sp>
        <p:nvSpPr>
          <p:cNvPr id="5" name="Slide Number Placeholder 4"/>
          <p:cNvSpPr>
            <a:spLocks noGrp="1"/>
          </p:cNvSpPr>
          <p:nvPr>
            <p:ph type="sldNum" sz="quarter" idx="12"/>
          </p:nvPr>
        </p:nvSpPr>
        <p:spPr/>
        <p:txBody>
          <a:bodyPr/>
          <a:lstStyle/>
          <a:p>
            <a:fld id="{3C15E8CC-CBA3-476E-A737-F2451AD7FD05}" type="slidenum">
              <a:rPr lang="en-GB" smtClean="0"/>
              <a:pPr/>
              <a:t>34</a:t>
            </a:fld>
            <a:endParaRPr lang="en-GB"/>
          </a:p>
        </p:txBody>
      </p:sp>
    </p:spTree>
    <p:extLst>
      <p:ext uri="{BB962C8B-B14F-4D97-AF65-F5344CB8AC3E}">
        <p14:creationId xmlns:p14="http://schemas.microsoft.com/office/powerpoint/2010/main" val="412663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6F3A-435B-42B0-847E-F0695F8047A9}"/>
              </a:ext>
            </a:extLst>
          </p:cNvPr>
          <p:cNvSpPr>
            <a:spLocks noGrp="1"/>
          </p:cNvSpPr>
          <p:nvPr>
            <p:ph type="title"/>
          </p:nvPr>
        </p:nvSpPr>
        <p:spPr>
          <a:xfrm>
            <a:off x="480000" y="320039"/>
            <a:ext cx="10252800" cy="670560"/>
          </a:xfrm>
        </p:spPr>
        <p:txBody>
          <a:bodyPr/>
          <a:lstStyle/>
          <a:p>
            <a:r>
              <a:rPr lang="en-US" dirty="0"/>
              <a:t>Summary</a:t>
            </a:r>
            <a:endParaRPr lang="en-GB" dirty="0"/>
          </a:p>
        </p:txBody>
      </p:sp>
      <p:sp>
        <p:nvSpPr>
          <p:cNvPr id="3" name="Content Placeholder 2">
            <a:extLst>
              <a:ext uri="{FF2B5EF4-FFF2-40B4-BE49-F238E27FC236}">
                <a16:creationId xmlns:a16="http://schemas.microsoft.com/office/drawing/2014/main" id="{E5B59575-5FAC-4D51-9D1B-5698074F652A}"/>
              </a:ext>
            </a:extLst>
          </p:cNvPr>
          <p:cNvSpPr>
            <a:spLocks noGrp="1"/>
          </p:cNvSpPr>
          <p:nvPr>
            <p:ph idx="1"/>
          </p:nvPr>
        </p:nvSpPr>
        <p:spPr>
          <a:xfrm>
            <a:off x="557118" y="1111969"/>
            <a:ext cx="10900424" cy="5035443"/>
          </a:xfrm>
        </p:spPr>
        <p:txBody>
          <a:bodyPr>
            <a:normAutofit fontScale="55000" lnSpcReduction="20000"/>
          </a:bodyPr>
          <a:lstStyle/>
          <a:p>
            <a:pPr>
              <a:lnSpc>
                <a:spcPct val="120000"/>
              </a:lnSpc>
            </a:pPr>
            <a:r>
              <a:rPr lang="en-US" sz="4400" dirty="0">
                <a:effectLst/>
                <a:ea typeface="Times New Roman" panose="02020603050405020304" pitchFamily="18" charset="0"/>
                <a:cs typeface="Times New Roman" panose="02020603050405020304" pitchFamily="18" charset="0"/>
              </a:rPr>
              <a:t>The NHS has committed to reducing the carbon footprint of health and social care in line with the Climate Change Act targets of 51% by 2025 </a:t>
            </a:r>
          </a:p>
          <a:p>
            <a:pPr>
              <a:lnSpc>
                <a:spcPct val="120000"/>
              </a:lnSpc>
            </a:pPr>
            <a:r>
              <a:rPr lang="en-US" sz="4400" dirty="0">
                <a:effectLst/>
                <a:ea typeface="Times New Roman" panose="02020603050405020304" pitchFamily="18" charset="0"/>
                <a:cs typeface="Times New Roman" panose="02020603050405020304" pitchFamily="18" charset="0"/>
              </a:rPr>
              <a:t>This target includes reducing the carbon emissions from inhalers</a:t>
            </a:r>
          </a:p>
          <a:p>
            <a:pPr>
              <a:lnSpc>
                <a:spcPct val="120000"/>
              </a:lnSpc>
            </a:pPr>
            <a:r>
              <a:rPr lang="en-US" sz="4400" dirty="0">
                <a:effectLst/>
                <a:ea typeface="Times New Roman" panose="02020603050405020304" pitchFamily="18" charset="0"/>
                <a:cs typeface="Times New Roman" panose="02020603050405020304" pitchFamily="18" charset="0"/>
              </a:rPr>
              <a:t>A range of strategies can support achievement of this target including optimising prescribing, switching to lower carbon footprint alternatives where clinically appropriate, and reducing inhaler waste </a:t>
            </a:r>
          </a:p>
          <a:p>
            <a:pPr>
              <a:lnSpc>
                <a:spcPct val="120000"/>
              </a:lnSpc>
            </a:pPr>
            <a:r>
              <a:rPr lang="en-US" sz="4400" dirty="0">
                <a:effectLst/>
                <a:ea typeface="Times New Roman" panose="02020603050405020304" pitchFamily="18" charset="0"/>
                <a:cs typeface="Times New Roman" panose="02020603050405020304" pitchFamily="18" charset="0"/>
              </a:rPr>
              <a:t>Organisations should agree strategies for lowering the local inhaler carbon footprint through a relevant group such as the local Area Prescribing Committee</a:t>
            </a:r>
            <a:endParaRPr lang="en-GB" sz="4400" dirty="0">
              <a:effectLst/>
              <a:ea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19279B7E-9673-4A1F-8DF3-A75EE5ABFD41}"/>
              </a:ext>
            </a:extLst>
          </p:cNvPr>
          <p:cNvSpPr>
            <a:spLocks noGrp="1"/>
          </p:cNvSpPr>
          <p:nvPr>
            <p:ph type="sldNum" sz="quarter" idx="12"/>
          </p:nvPr>
        </p:nvSpPr>
        <p:spPr/>
        <p:txBody>
          <a:bodyPr/>
          <a:lstStyle/>
          <a:p>
            <a:fld id="{3C15E8CC-CBA3-476E-A737-F2451AD7FD05}" type="slidenum">
              <a:rPr lang="en-GB" smtClean="0"/>
              <a:pPr/>
              <a:t>35</a:t>
            </a:fld>
            <a:endParaRPr lang="en-GB"/>
          </a:p>
        </p:txBody>
      </p:sp>
    </p:spTree>
    <p:extLst>
      <p:ext uri="{BB962C8B-B14F-4D97-AF65-F5344CB8AC3E}">
        <p14:creationId xmlns:p14="http://schemas.microsoft.com/office/powerpoint/2010/main" val="2114836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59AE-B6CD-45D9-B3C1-3B72D190140F}"/>
              </a:ext>
            </a:extLst>
          </p:cNvPr>
          <p:cNvSpPr>
            <a:spLocks noGrp="1"/>
          </p:cNvSpPr>
          <p:nvPr>
            <p:ph type="title"/>
          </p:nvPr>
        </p:nvSpPr>
        <p:spPr>
          <a:xfrm>
            <a:off x="480000" y="339907"/>
            <a:ext cx="10252800" cy="577851"/>
          </a:xfrm>
        </p:spPr>
        <p:txBody>
          <a:bodyPr/>
          <a:lstStyle/>
          <a:p>
            <a:r>
              <a:rPr lang="en-US" dirty="0"/>
              <a:t>Resources available</a:t>
            </a:r>
            <a:endParaRPr lang="en-GB" dirty="0"/>
          </a:p>
        </p:txBody>
      </p:sp>
      <p:sp>
        <p:nvSpPr>
          <p:cNvPr id="3" name="Content Placeholder 2">
            <a:extLst>
              <a:ext uri="{FF2B5EF4-FFF2-40B4-BE49-F238E27FC236}">
                <a16:creationId xmlns:a16="http://schemas.microsoft.com/office/drawing/2014/main" id="{E7D1D51F-A484-4F6F-9897-BE1324987519}"/>
              </a:ext>
            </a:extLst>
          </p:cNvPr>
          <p:cNvSpPr>
            <a:spLocks noGrp="1"/>
          </p:cNvSpPr>
          <p:nvPr>
            <p:ph idx="1"/>
          </p:nvPr>
        </p:nvSpPr>
        <p:spPr>
          <a:xfrm>
            <a:off x="480000" y="917757"/>
            <a:ext cx="10252800" cy="5403843"/>
          </a:xfrm>
        </p:spPr>
        <p:txBody>
          <a:bodyPr>
            <a:noAutofit/>
          </a:bodyPr>
          <a:lstStyle/>
          <a:p>
            <a:r>
              <a:rPr lang="en-US" sz="2400" dirty="0"/>
              <a:t>Bulletin</a:t>
            </a:r>
          </a:p>
          <a:p>
            <a:r>
              <a:rPr lang="en-US" sz="2400" dirty="0"/>
              <a:t>Briefing</a:t>
            </a:r>
          </a:p>
          <a:p>
            <a:r>
              <a:rPr lang="en-US" sz="2400" dirty="0"/>
              <a:t>Inhaler carbon footprint visual data pack and Info Brief</a:t>
            </a:r>
          </a:p>
          <a:p>
            <a:r>
              <a:rPr lang="en-US" sz="2400" dirty="0"/>
              <a:t>Attachment 1. Inhaler carbon footprint data table</a:t>
            </a:r>
            <a:endParaRPr lang="en-GB" sz="2400" dirty="0"/>
          </a:p>
          <a:p>
            <a:r>
              <a:rPr lang="en-US" sz="2400" dirty="0"/>
              <a:t>Inhaler carbon footprint data tool</a:t>
            </a:r>
          </a:p>
          <a:p>
            <a:r>
              <a:rPr lang="en-US" sz="2400" dirty="0"/>
              <a:t>Audit template -Inhaler clinical reviews to improve patient outcomes and reduce the inhaler carbon footprint</a:t>
            </a:r>
          </a:p>
          <a:p>
            <a:r>
              <a:rPr lang="en-US" sz="2400" dirty="0"/>
              <a:t>GP clinical system searches – high impact switches</a:t>
            </a:r>
          </a:p>
          <a:p>
            <a:r>
              <a:rPr lang="en-US" sz="2400" dirty="0"/>
              <a:t>Patient information</a:t>
            </a:r>
          </a:p>
          <a:p>
            <a:r>
              <a:rPr lang="en-US" sz="2400" dirty="0"/>
              <a:t>Infographic poster</a:t>
            </a:r>
          </a:p>
        </p:txBody>
      </p:sp>
      <p:sp>
        <p:nvSpPr>
          <p:cNvPr id="4" name="Slide Number Placeholder 3">
            <a:extLst>
              <a:ext uri="{FF2B5EF4-FFF2-40B4-BE49-F238E27FC236}">
                <a16:creationId xmlns:a16="http://schemas.microsoft.com/office/drawing/2014/main" id="{6D624310-4502-4D3A-B1E6-CEA3F0AC30E0}"/>
              </a:ext>
            </a:extLst>
          </p:cNvPr>
          <p:cNvSpPr>
            <a:spLocks noGrp="1"/>
          </p:cNvSpPr>
          <p:nvPr>
            <p:ph type="sldNum" sz="quarter" idx="12"/>
          </p:nvPr>
        </p:nvSpPr>
        <p:spPr/>
        <p:txBody>
          <a:bodyPr/>
          <a:lstStyle/>
          <a:p>
            <a:fld id="{3C15E8CC-CBA3-476E-A737-F2451AD7FD05}" type="slidenum">
              <a:rPr lang="en-GB" smtClean="0"/>
              <a:pPr/>
              <a:t>36</a:t>
            </a:fld>
            <a:endParaRPr lang="en-GB"/>
          </a:p>
        </p:txBody>
      </p:sp>
    </p:spTree>
    <p:extLst>
      <p:ext uri="{BB962C8B-B14F-4D97-AF65-F5344CB8AC3E}">
        <p14:creationId xmlns:p14="http://schemas.microsoft.com/office/powerpoint/2010/main" val="3834105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EE514-771C-42D7-88FB-7BC5C0B3C65A}"/>
              </a:ext>
            </a:extLst>
          </p:cNvPr>
          <p:cNvSpPr>
            <a:spLocks noGrp="1"/>
          </p:cNvSpPr>
          <p:nvPr>
            <p:ph type="ctrTitle"/>
          </p:nvPr>
        </p:nvSpPr>
        <p:spPr/>
        <p:txBody>
          <a:bodyPr/>
          <a:lstStyle/>
          <a:p>
            <a:r>
              <a:rPr lang="en-US" dirty="0"/>
              <a:t>Any questions?</a:t>
            </a:r>
            <a:endParaRPr lang="en-GB" dirty="0"/>
          </a:p>
        </p:txBody>
      </p:sp>
      <p:sp>
        <p:nvSpPr>
          <p:cNvPr id="3" name="Content Placeholder 2">
            <a:extLst>
              <a:ext uri="{FF2B5EF4-FFF2-40B4-BE49-F238E27FC236}">
                <a16:creationId xmlns:a16="http://schemas.microsoft.com/office/drawing/2014/main" id="{2C6BA57D-983A-4BF6-BE66-3B8786A52324}"/>
              </a:ext>
            </a:extLst>
          </p:cNvPr>
          <p:cNvSpPr>
            <a:spLocks noGrp="1"/>
          </p:cNvSpPr>
          <p:nvPr>
            <p:ph type="subTitle" idx="1"/>
          </p:nvPr>
        </p:nvSpPr>
        <p:spPr/>
        <p:txBody>
          <a:bodyPr/>
          <a:lstStyle/>
          <a:p>
            <a:r>
              <a:rPr lang="en-US" dirty="0"/>
              <a:t>Thank you</a:t>
            </a:r>
            <a:endParaRPr lang="en-GB" dirty="0"/>
          </a:p>
        </p:txBody>
      </p:sp>
      <p:sp>
        <p:nvSpPr>
          <p:cNvPr id="4" name="Slide Number Placeholder 3">
            <a:extLst>
              <a:ext uri="{FF2B5EF4-FFF2-40B4-BE49-F238E27FC236}">
                <a16:creationId xmlns:a16="http://schemas.microsoft.com/office/drawing/2014/main" id="{7C779274-E51E-480D-91FF-1F6A5D61DB91}"/>
              </a:ext>
            </a:extLst>
          </p:cNvPr>
          <p:cNvSpPr>
            <a:spLocks noGrp="1"/>
          </p:cNvSpPr>
          <p:nvPr>
            <p:ph type="sldNum" sz="quarter" idx="4294967295"/>
          </p:nvPr>
        </p:nvSpPr>
        <p:spPr>
          <a:xfrm>
            <a:off x="0" y="6321425"/>
            <a:ext cx="619125" cy="365125"/>
          </a:xfrm>
        </p:spPr>
        <p:txBody>
          <a:bodyPr/>
          <a:lstStyle/>
          <a:p>
            <a:fld id="{3C15E8CC-CBA3-476E-A737-F2451AD7FD05}" type="slidenum">
              <a:rPr lang="en-GB" smtClean="0"/>
              <a:pPr/>
              <a:t>37</a:t>
            </a:fld>
            <a:endParaRPr lang="en-GB"/>
          </a:p>
        </p:txBody>
      </p:sp>
    </p:spTree>
    <p:extLst>
      <p:ext uri="{BB962C8B-B14F-4D97-AF65-F5344CB8AC3E}">
        <p14:creationId xmlns:p14="http://schemas.microsoft.com/office/powerpoint/2010/main" val="294889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67C-1CF0-4422-BD9E-C9609A733390}"/>
              </a:ext>
            </a:extLst>
          </p:cNvPr>
          <p:cNvSpPr>
            <a:spLocks noGrp="1"/>
          </p:cNvSpPr>
          <p:nvPr>
            <p:ph type="title"/>
          </p:nvPr>
        </p:nvSpPr>
        <p:spPr>
          <a:xfrm>
            <a:off x="480000" y="416106"/>
            <a:ext cx="10252800" cy="574494"/>
          </a:xfrm>
        </p:spPr>
        <p:txBody>
          <a:bodyPr/>
          <a:lstStyle/>
          <a:p>
            <a:r>
              <a:rPr lang="en-US" dirty="0"/>
              <a:t>Background (3)</a:t>
            </a:r>
            <a:endParaRPr lang="en-GB" dirty="0"/>
          </a:p>
        </p:txBody>
      </p:sp>
      <p:sp>
        <p:nvSpPr>
          <p:cNvPr id="3" name="Content Placeholder 2">
            <a:extLst>
              <a:ext uri="{FF2B5EF4-FFF2-40B4-BE49-F238E27FC236}">
                <a16:creationId xmlns:a16="http://schemas.microsoft.com/office/drawing/2014/main" id="{472239BA-5E0F-4FDC-9BE4-59CD868CDF4E}"/>
              </a:ext>
            </a:extLst>
          </p:cNvPr>
          <p:cNvSpPr>
            <a:spLocks noGrp="1"/>
          </p:cNvSpPr>
          <p:nvPr>
            <p:ph idx="1"/>
          </p:nvPr>
        </p:nvSpPr>
        <p:spPr>
          <a:xfrm>
            <a:off x="480000" y="1186544"/>
            <a:ext cx="10808486" cy="4968104"/>
          </a:xfrm>
        </p:spPr>
        <p:txBody>
          <a:bodyPr>
            <a:normAutofit/>
          </a:bodyPr>
          <a:lstStyle/>
          <a:p>
            <a:pPr>
              <a:lnSpc>
                <a:spcPct val="120000"/>
              </a:lnSpc>
            </a:pPr>
            <a:r>
              <a:rPr lang="en-US" sz="2400" dirty="0">
                <a:effectLst/>
                <a:ea typeface="Times New Roman" panose="02020603050405020304" pitchFamily="18" charset="0"/>
              </a:rPr>
              <a:t>The NHS England Long Term Plan - Reduce the carbon footprint of health and social care in line with the Climate Change Act targets of 51% by 2025</a:t>
            </a:r>
          </a:p>
          <a:p>
            <a:pPr marL="285750" indent="-285750">
              <a:lnSpc>
                <a:spcPct val="120000"/>
              </a:lnSpc>
              <a:buFont typeface="Arial" panose="020B0604020202020204" pitchFamily="34" charset="0"/>
              <a:buChar char="•"/>
            </a:pPr>
            <a:r>
              <a:rPr lang="en-US" sz="2400" dirty="0">
                <a:effectLst/>
                <a:ea typeface="Times New Roman" panose="02020603050405020304" pitchFamily="18" charset="0"/>
              </a:rPr>
              <a:t>Target includes reducing the carbon emissions from inhalers</a:t>
            </a:r>
            <a:endParaRPr lang="en-GB" sz="2400" dirty="0">
              <a:effectLst/>
              <a:ea typeface="Times New Roman" panose="02020603050405020304" pitchFamily="18" charset="0"/>
              <a:cs typeface="Times New Roman" panose="02020603050405020304" pitchFamily="18" charset="0"/>
            </a:endParaRPr>
          </a:p>
          <a:p>
            <a:pPr>
              <a:lnSpc>
                <a:spcPct val="120000"/>
              </a:lnSpc>
            </a:pPr>
            <a:r>
              <a:rPr lang="en-US" sz="2400" dirty="0">
                <a:effectLst/>
                <a:ea typeface="Times New Roman" panose="02020603050405020304" pitchFamily="18" charset="0"/>
              </a:rPr>
              <a:t>'Delivering a 'Net Zero' National Health Service' actions to be taken: optimise prescribing, substitute high carbon products for low-carbon alternatives and improve production and waste processes</a:t>
            </a:r>
          </a:p>
        </p:txBody>
      </p:sp>
      <p:sp>
        <p:nvSpPr>
          <p:cNvPr id="4" name="Slide Number Placeholder 3">
            <a:extLst>
              <a:ext uri="{FF2B5EF4-FFF2-40B4-BE49-F238E27FC236}">
                <a16:creationId xmlns:a16="http://schemas.microsoft.com/office/drawing/2014/main" id="{4517B67A-46E3-49B2-A7FE-F69AC7E0E633}"/>
              </a:ext>
            </a:extLst>
          </p:cNvPr>
          <p:cNvSpPr>
            <a:spLocks noGrp="1"/>
          </p:cNvSpPr>
          <p:nvPr>
            <p:ph type="sldNum" sz="quarter" idx="12"/>
          </p:nvPr>
        </p:nvSpPr>
        <p:spPr/>
        <p:txBody>
          <a:bodyPr/>
          <a:lstStyle/>
          <a:p>
            <a:fld id="{3C15E8CC-CBA3-476E-A737-F2451AD7FD05}" type="slidenum">
              <a:rPr lang="en-GB" smtClean="0"/>
              <a:pPr/>
              <a:t>4</a:t>
            </a:fld>
            <a:endParaRPr lang="en-GB"/>
          </a:p>
        </p:txBody>
      </p:sp>
    </p:spTree>
    <p:extLst>
      <p:ext uri="{BB962C8B-B14F-4D97-AF65-F5344CB8AC3E}">
        <p14:creationId xmlns:p14="http://schemas.microsoft.com/office/powerpoint/2010/main" val="113659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067C-1CF0-4422-BD9E-C9609A733390}"/>
              </a:ext>
            </a:extLst>
          </p:cNvPr>
          <p:cNvSpPr>
            <a:spLocks noGrp="1"/>
          </p:cNvSpPr>
          <p:nvPr>
            <p:ph type="title"/>
          </p:nvPr>
        </p:nvSpPr>
        <p:spPr>
          <a:xfrm>
            <a:off x="480000" y="416106"/>
            <a:ext cx="10252800" cy="574494"/>
          </a:xfrm>
        </p:spPr>
        <p:txBody>
          <a:bodyPr/>
          <a:lstStyle/>
          <a:p>
            <a:r>
              <a:rPr lang="en-US" dirty="0"/>
              <a:t>Background (4)</a:t>
            </a:r>
            <a:endParaRPr lang="en-GB" dirty="0"/>
          </a:p>
        </p:txBody>
      </p:sp>
      <p:sp>
        <p:nvSpPr>
          <p:cNvPr id="3" name="Content Placeholder 2">
            <a:extLst>
              <a:ext uri="{FF2B5EF4-FFF2-40B4-BE49-F238E27FC236}">
                <a16:creationId xmlns:a16="http://schemas.microsoft.com/office/drawing/2014/main" id="{472239BA-5E0F-4FDC-9BE4-59CD868CDF4E}"/>
              </a:ext>
            </a:extLst>
          </p:cNvPr>
          <p:cNvSpPr>
            <a:spLocks noGrp="1"/>
          </p:cNvSpPr>
          <p:nvPr>
            <p:ph idx="1"/>
          </p:nvPr>
        </p:nvSpPr>
        <p:spPr>
          <a:xfrm>
            <a:off x="480000" y="1186544"/>
            <a:ext cx="10808486" cy="4968104"/>
          </a:xfrm>
        </p:spPr>
        <p:txBody>
          <a:bodyPr>
            <a:normAutofit lnSpcReduction="10000"/>
          </a:bodyPr>
          <a:lstStyle/>
          <a:p>
            <a:pPr>
              <a:lnSpc>
                <a:spcPct val="120000"/>
              </a:lnSpc>
            </a:pPr>
            <a:r>
              <a:rPr lang="en-US" sz="2200" dirty="0">
                <a:effectLst/>
                <a:ea typeface="Times New Roman" panose="02020603050405020304" pitchFamily="18" charset="0"/>
              </a:rPr>
              <a:t>Primary Care Network (PCN) Directly Enhanced Service (DES) specification for structured medication reviews and medicines optimisation makes a requirement of PCNs to “actively work with their CCG to optimise the quality of prescribing of metered dose inhalers, where a low carbon alternative may be appropriate”</a:t>
            </a:r>
          </a:p>
          <a:p>
            <a:pPr>
              <a:lnSpc>
                <a:spcPct val="120000"/>
              </a:lnSpc>
            </a:pPr>
            <a:r>
              <a:rPr lang="en-US" sz="2200" dirty="0">
                <a:effectLst/>
                <a:ea typeface="Times New Roman" panose="02020603050405020304" pitchFamily="18" charset="0"/>
              </a:rPr>
              <a:t>NHSEI Investment and Impact Fund: 2021/22 and 2022/23 four indicators (RESP-01, RESP-02, ES-01, ES-02) to support (</a:t>
            </a:r>
            <a:r>
              <a:rPr lang="en-US" sz="2200" dirty="0" err="1">
                <a:effectLst/>
                <a:ea typeface="Times New Roman" panose="02020603050405020304" pitchFamily="18" charset="0"/>
              </a:rPr>
              <a:t>i</a:t>
            </a:r>
            <a:r>
              <a:rPr lang="en-US" sz="2200" dirty="0">
                <a:effectLst/>
                <a:ea typeface="Times New Roman" panose="02020603050405020304" pitchFamily="18" charset="0"/>
              </a:rPr>
              <a:t>) improved respiratory care and health outcomes for people with an asthma diagnosis (ii) reduce avoidable carbon emissions through encouraging choice of lower carbon inhaler alternatives, where clinically appropriate and to improve respiratory care and health outcomes for people with asthma</a:t>
            </a:r>
          </a:p>
          <a:p>
            <a:endParaRPr lang="en-GB" dirty="0"/>
          </a:p>
        </p:txBody>
      </p:sp>
      <p:sp>
        <p:nvSpPr>
          <p:cNvPr id="4" name="Slide Number Placeholder 3">
            <a:extLst>
              <a:ext uri="{FF2B5EF4-FFF2-40B4-BE49-F238E27FC236}">
                <a16:creationId xmlns:a16="http://schemas.microsoft.com/office/drawing/2014/main" id="{4517B67A-46E3-49B2-A7FE-F69AC7E0E633}"/>
              </a:ext>
            </a:extLst>
          </p:cNvPr>
          <p:cNvSpPr>
            <a:spLocks noGrp="1"/>
          </p:cNvSpPr>
          <p:nvPr>
            <p:ph type="sldNum" sz="quarter" idx="12"/>
          </p:nvPr>
        </p:nvSpPr>
        <p:spPr/>
        <p:txBody>
          <a:bodyPr/>
          <a:lstStyle/>
          <a:p>
            <a:fld id="{3C15E8CC-CBA3-476E-A737-F2451AD7FD05}" type="slidenum">
              <a:rPr lang="en-GB" smtClean="0"/>
              <a:pPr/>
              <a:t>5</a:t>
            </a:fld>
            <a:endParaRPr lang="en-GB"/>
          </a:p>
        </p:txBody>
      </p:sp>
    </p:spTree>
    <p:extLst>
      <p:ext uri="{BB962C8B-B14F-4D97-AF65-F5344CB8AC3E}">
        <p14:creationId xmlns:p14="http://schemas.microsoft.com/office/powerpoint/2010/main" val="116743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4A25-F264-4BF8-A2CB-063875BFB68D}"/>
              </a:ext>
            </a:extLst>
          </p:cNvPr>
          <p:cNvSpPr>
            <a:spLocks noGrp="1"/>
          </p:cNvSpPr>
          <p:nvPr>
            <p:ph type="title"/>
          </p:nvPr>
        </p:nvSpPr>
        <p:spPr>
          <a:xfrm>
            <a:off x="480000" y="519111"/>
            <a:ext cx="10252800" cy="604295"/>
          </a:xfrm>
        </p:spPr>
        <p:txBody>
          <a:bodyPr/>
          <a:lstStyle/>
          <a:p>
            <a:r>
              <a:rPr lang="en-US" dirty="0"/>
              <a:t>National guidance (1)</a:t>
            </a:r>
            <a:endParaRPr lang="en-GB" dirty="0"/>
          </a:p>
        </p:txBody>
      </p:sp>
      <p:sp>
        <p:nvSpPr>
          <p:cNvPr id="3" name="Content Placeholder 2">
            <a:extLst>
              <a:ext uri="{FF2B5EF4-FFF2-40B4-BE49-F238E27FC236}">
                <a16:creationId xmlns:a16="http://schemas.microsoft.com/office/drawing/2014/main" id="{F55AEBF6-C4A5-49E1-AA66-36AA945989CE}"/>
              </a:ext>
            </a:extLst>
          </p:cNvPr>
          <p:cNvSpPr>
            <a:spLocks noGrp="1"/>
          </p:cNvSpPr>
          <p:nvPr>
            <p:ph idx="1"/>
          </p:nvPr>
        </p:nvSpPr>
        <p:spPr>
          <a:xfrm>
            <a:off x="480000" y="1288868"/>
            <a:ext cx="10252800" cy="4868091"/>
          </a:xfrm>
        </p:spPr>
        <p:txBody>
          <a:bodyPr>
            <a:noAutofit/>
          </a:bodyPr>
          <a:lstStyle/>
          <a:p>
            <a:r>
              <a:rPr lang="en-US" sz="2400" dirty="0">
                <a:effectLst/>
                <a:ea typeface="Times New Roman" panose="02020603050405020304" pitchFamily="18" charset="0"/>
              </a:rPr>
              <a:t>British Thoracic Society (BTS)/SIGN 2019 asthma guidelines:</a:t>
            </a:r>
          </a:p>
          <a:p>
            <a:pPr lvl="1">
              <a:lnSpc>
                <a:spcPct val="100000"/>
              </a:lnSpc>
            </a:pPr>
            <a:r>
              <a:rPr lang="en-US" sz="2400" dirty="0">
                <a:effectLst/>
                <a:ea typeface="Times New Roman" panose="02020603050405020304" pitchFamily="18" charset="0"/>
              </a:rPr>
              <a:t>Prescribers, pharmacists and patients should be aware that there are significant differences in the global warming potential (GWP) of different pMDIs</a:t>
            </a:r>
          </a:p>
          <a:p>
            <a:pPr lvl="1">
              <a:lnSpc>
                <a:spcPct val="100000"/>
              </a:lnSpc>
            </a:pPr>
            <a:r>
              <a:rPr lang="en-US" sz="2400" dirty="0">
                <a:ea typeface="Times New Roman" panose="02020603050405020304" pitchFamily="18" charset="0"/>
              </a:rPr>
              <a:t>I</a:t>
            </a:r>
            <a:r>
              <a:rPr lang="en-US" sz="2400" dirty="0">
                <a:effectLst/>
                <a:ea typeface="Times New Roman" panose="02020603050405020304" pitchFamily="18" charset="0"/>
              </a:rPr>
              <a:t>nhalers with low GWP should be used when they are likely to be equally effective </a:t>
            </a:r>
          </a:p>
          <a:p>
            <a:pPr lvl="1">
              <a:lnSpc>
                <a:spcPct val="100000"/>
              </a:lnSpc>
            </a:pPr>
            <a:r>
              <a:rPr lang="en-US" sz="2400" dirty="0">
                <a:effectLst/>
                <a:ea typeface="Times New Roman" panose="02020603050405020304" pitchFamily="18" charset="0"/>
              </a:rPr>
              <a:t>Where there is no alternative to pMDIs, lower volume       HFA-134a inhalers should be used in preference to large volume or HFA-227ea inhalers</a:t>
            </a:r>
          </a:p>
        </p:txBody>
      </p:sp>
      <p:sp>
        <p:nvSpPr>
          <p:cNvPr id="4" name="Slide Number Placeholder 3">
            <a:extLst>
              <a:ext uri="{FF2B5EF4-FFF2-40B4-BE49-F238E27FC236}">
                <a16:creationId xmlns:a16="http://schemas.microsoft.com/office/drawing/2014/main" id="{C1A038DD-8517-4219-AE15-ACE551EFEFAB}"/>
              </a:ext>
            </a:extLst>
          </p:cNvPr>
          <p:cNvSpPr>
            <a:spLocks noGrp="1"/>
          </p:cNvSpPr>
          <p:nvPr>
            <p:ph type="sldNum" sz="quarter" idx="12"/>
          </p:nvPr>
        </p:nvSpPr>
        <p:spPr/>
        <p:txBody>
          <a:bodyPr/>
          <a:lstStyle/>
          <a:p>
            <a:fld id="{3C15E8CC-CBA3-476E-A737-F2451AD7FD05}" type="slidenum">
              <a:rPr lang="en-GB" smtClean="0"/>
              <a:pPr/>
              <a:t>6</a:t>
            </a:fld>
            <a:endParaRPr lang="en-GB"/>
          </a:p>
        </p:txBody>
      </p:sp>
    </p:spTree>
    <p:extLst>
      <p:ext uri="{BB962C8B-B14F-4D97-AF65-F5344CB8AC3E}">
        <p14:creationId xmlns:p14="http://schemas.microsoft.com/office/powerpoint/2010/main" val="337204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4A25-F264-4BF8-A2CB-063875BFB68D}"/>
              </a:ext>
            </a:extLst>
          </p:cNvPr>
          <p:cNvSpPr>
            <a:spLocks noGrp="1"/>
          </p:cNvSpPr>
          <p:nvPr>
            <p:ph type="title"/>
          </p:nvPr>
        </p:nvSpPr>
        <p:spPr>
          <a:xfrm>
            <a:off x="480000" y="341265"/>
            <a:ext cx="10252800" cy="604295"/>
          </a:xfrm>
        </p:spPr>
        <p:txBody>
          <a:bodyPr/>
          <a:lstStyle/>
          <a:p>
            <a:r>
              <a:rPr lang="en-US" dirty="0"/>
              <a:t>National guidance (2)</a:t>
            </a:r>
            <a:endParaRPr lang="en-GB" dirty="0"/>
          </a:p>
        </p:txBody>
      </p:sp>
      <p:sp>
        <p:nvSpPr>
          <p:cNvPr id="3" name="Content Placeholder 2">
            <a:extLst>
              <a:ext uri="{FF2B5EF4-FFF2-40B4-BE49-F238E27FC236}">
                <a16:creationId xmlns:a16="http://schemas.microsoft.com/office/drawing/2014/main" id="{F55AEBF6-C4A5-49E1-AA66-36AA945989CE}"/>
              </a:ext>
            </a:extLst>
          </p:cNvPr>
          <p:cNvSpPr>
            <a:spLocks noGrp="1"/>
          </p:cNvSpPr>
          <p:nvPr>
            <p:ph idx="1"/>
          </p:nvPr>
        </p:nvSpPr>
        <p:spPr>
          <a:xfrm>
            <a:off x="479999" y="1027882"/>
            <a:ext cx="11111109" cy="5211398"/>
          </a:xfrm>
        </p:spPr>
        <p:txBody>
          <a:bodyPr>
            <a:noAutofit/>
          </a:bodyPr>
          <a:lstStyle/>
          <a:p>
            <a:r>
              <a:rPr lang="en-US" sz="2200" dirty="0">
                <a:effectLst/>
                <a:ea typeface="Times New Roman" panose="02020603050405020304" pitchFamily="18" charset="0"/>
              </a:rPr>
              <a:t>NICE inhalers for asthma patient decision aid:</a:t>
            </a:r>
          </a:p>
          <a:p>
            <a:pPr lvl="1">
              <a:lnSpc>
                <a:spcPct val="100000"/>
              </a:lnSpc>
            </a:pPr>
            <a:r>
              <a:rPr lang="en-US" dirty="0">
                <a:effectLst/>
                <a:ea typeface="Times New Roman" panose="02020603050405020304" pitchFamily="18" charset="0"/>
              </a:rPr>
              <a:t>Includes environmental issues in choosing an inhaler</a:t>
            </a:r>
          </a:p>
          <a:p>
            <a:pPr lvl="1">
              <a:lnSpc>
                <a:spcPct val="100000"/>
              </a:lnSpc>
            </a:pPr>
            <a:r>
              <a:rPr lang="en-US" dirty="0">
                <a:effectLst/>
                <a:ea typeface="Times New Roman" panose="02020603050405020304" pitchFamily="18" charset="0"/>
              </a:rPr>
              <a:t>Categorise inhalers as low or high carbon footprint</a:t>
            </a:r>
          </a:p>
          <a:p>
            <a:pPr lvl="1">
              <a:lnSpc>
                <a:spcPct val="100000"/>
              </a:lnSpc>
            </a:pPr>
            <a:r>
              <a:rPr lang="en-US" dirty="0">
                <a:ea typeface="Times New Roman" panose="02020603050405020304" pitchFamily="18" charset="0"/>
              </a:rPr>
              <a:t>People who need to use a pMDI should continue to do so</a:t>
            </a:r>
          </a:p>
          <a:p>
            <a:pPr lvl="1">
              <a:lnSpc>
                <a:spcPct val="100000"/>
              </a:lnSpc>
            </a:pPr>
            <a:r>
              <a:rPr lang="en-US" dirty="0">
                <a:effectLst/>
                <a:ea typeface="Times New Roman" panose="02020603050405020304" pitchFamily="18" charset="0"/>
              </a:rPr>
              <a:t>Encourages the use of lower carbon impact inhalers</a:t>
            </a:r>
          </a:p>
          <a:p>
            <a:pPr lvl="1">
              <a:lnSpc>
                <a:spcPct val="100000"/>
              </a:lnSpc>
            </a:pPr>
            <a:r>
              <a:rPr lang="en-US" dirty="0">
                <a:ea typeface="Times New Roman" panose="02020603050405020304" pitchFamily="18" charset="0"/>
              </a:rPr>
              <a:t>Compares carbon footprint to everyday things</a:t>
            </a:r>
            <a:endParaRPr lang="en-US"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C1A038DD-8517-4219-AE15-ACE551EFEFAB}"/>
              </a:ext>
            </a:extLst>
          </p:cNvPr>
          <p:cNvSpPr>
            <a:spLocks noGrp="1"/>
          </p:cNvSpPr>
          <p:nvPr>
            <p:ph type="sldNum" sz="quarter" idx="12"/>
          </p:nvPr>
        </p:nvSpPr>
        <p:spPr/>
        <p:txBody>
          <a:bodyPr/>
          <a:lstStyle/>
          <a:p>
            <a:fld id="{3C15E8CC-CBA3-476E-A737-F2451AD7FD05}" type="slidenum">
              <a:rPr lang="en-GB" smtClean="0"/>
              <a:pPr/>
              <a:t>7</a:t>
            </a:fld>
            <a:endParaRPr lang="en-GB"/>
          </a:p>
        </p:txBody>
      </p:sp>
      <p:pic>
        <p:nvPicPr>
          <p:cNvPr id="6" name="Picture 5" descr="Chart&#10;&#10;Description automatically generated with medium confidence">
            <a:extLst>
              <a:ext uri="{FF2B5EF4-FFF2-40B4-BE49-F238E27FC236}">
                <a16:creationId xmlns:a16="http://schemas.microsoft.com/office/drawing/2014/main" id="{A275ED3F-B536-4C4E-9F7D-0CD62FEACE9D}"/>
              </a:ext>
            </a:extLst>
          </p:cNvPr>
          <p:cNvPicPr>
            <a:picLocks noChangeAspect="1"/>
          </p:cNvPicPr>
          <p:nvPr/>
        </p:nvPicPr>
        <p:blipFill>
          <a:blip r:embed="rId2"/>
          <a:stretch>
            <a:fillRect/>
          </a:stretch>
        </p:blipFill>
        <p:spPr>
          <a:xfrm>
            <a:off x="1562509" y="3633580"/>
            <a:ext cx="8065770" cy="2500091"/>
          </a:xfrm>
          <a:prstGeom prst="rect">
            <a:avLst/>
          </a:prstGeom>
        </p:spPr>
      </p:pic>
    </p:spTree>
    <p:extLst>
      <p:ext uri="{BB962C8B-B14F-4D97-AF65-F5344CB8AC3E}">
        <p14:creationId xmlns:p14="http://schemas.microsoft.com/office/powerpoint/2010/main" val="232527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3837-74AD-4871-86A3-CDF929F5ED20}"/>
              </a:ext>
            </a:extLst>
          </p:cNvPr>
          <p:cNvSpPr>
            <a:spLocks noGrp="1"/>
          </p:cNvSpPr>
          <p:nvPr>
            <p:ph type="title"/>
          </p:nvPr>
        </p:nvSpPr>
        <p:spPr>
          <a:xfrm>
            <a:off x="480000" y="821933"/>
            <a:ext cx="10252800" cy="821932"/>
          </a:xfrm>
        </p:spPr>
        <p:txBody>
          <a:bodyPr>
            <a:normAutofit/>
          </a:bodyPr>
          <a:lstStyle/>
          <a:p>
            <a:r>
              <a:rPr lang="en-US" b="1" dirty="0">
                <a:effectLst/>
                <a:latin typeface="+mn-lt"/>
                <a:ea typeface="Times New Roman" panose="02020603050405020304" pitchFamily="18" charset="0"/>
                <a:cs typeface="Times New Roman" panose="02020603050405020304" pitchFamily="18" charset="0"/>
              </a:rPr>
              <a:t>NICE patient decision aid: Inhalers for asthma</a:t>
            </a:r>
            <a:endParaRPr lang="en-GB" dirty="0">
              <a:latin typeface="+mn-lt"/>
            </a:endParaRPr>
          </a:p>
        </p:txBody>
      </p:sp>
      <p:sp>
        <p:nvSpPr>
          <p:cNvPr id="7" name="Content Placeholder 6">
            <a:extLst>
              <a:ext uri="{FF2B5EF4-FFF2-40B4-BE49-F238E27FC236}">
                <a16:creationId xmlns:a16="http://schemas.microsoft.com/office/drawing/2014/main" id="{9ED94F72-AB22-44B2-825E-985640F4B3B6}"/>
              </a:ext>
            </a:extLst>
          </p:cNvPr>
          <p:cNvSpPr>
            <a:spLocks noGrp="1"/>
          </p:cNvSpPr>
          <p:nvPr>
            <p:ph idx="1"/>
          </p:nvPr>
        </p:nvSpPr>
        <p:spPr>
          <a:xfrm>
            <a:off x="480000" y="1869897"/>
            <a:ext cx="10252800" cy="3997504"/>
          </a:xfrm>
        </p:spPr>
        <p:txBody>
          <a:bodyPr>
            <a:normAutofit fontScale="92500" lnSpcReduction="20000"/>
          </a:bodyPr>
          <a:lstStyle/>
          <a:p>
            <a:pPr>
              <a:lnSpc>
                <a:spcPct val="110000"/>
              </a:lnSpc>
            </a:pPr>
            <a:r>
              <a:rPr lang="en-US" sz="2400" dirty="0">
                <a:ea typeface="Times New Roman" panose="02020603050405020304" pitchFamily="18" charset="0"/>
              </a:rPr>
              <a:t>E</a:t>
            </a:r>
            <a:r>
              <a:rPr lang="en-US" sz="2400" dirty="0">
                <a:effectLst/>
                <a:ea typeface="Times New Roman" panose="02020603050405020304" pitchFamily="18" charset="0"/>
              </a:rPr>
              <a:t>ncourages patients to return any used pMDIs to a pharmacy for recycling or to be disposed of in an environmentally safe way as used pMDIs still contain propellants</a:t>
            </a:r>
          </a:p>
          <a:p>
            <a:pPr>
              <a:lnSpc>
                <a:spcPct val="110000"/>
              </a:lnSpc>
            </a:pPr>
            <a:r>
              <a:rPr lang="en-US" sz="2400" dirty="0">
                <a:ea typeface="Times New Roman" panose="02020603050405020304" pitchFamily="18" charset="0"/>
              </a:rPr>
              <a:t>Refers patients to </a:t>
            </a:r>
            <a:r>
              <a:rPr lang="en-US" sz="2400" dirty="0">
                <a:effectLst/>
                <a:ea typeface="Times New Roman" panose="02020603050405020304" pitchFamily="18" charset="0"/>
              </a:rPr>
              <a:t>Recycle Now website </a:t>
            </a:r>
            <a:r>
              <a:rPr lang="en-US" sz="2400" u="sng" dirty="0">
                <a:solidFill>
                  <a:srgbClr val="0563C1"/>
                </a:solidFill>
                <a:effectLst/>
                <a:ea typeface="Times New Roman" panose="02020603050405020304" pitchFamily="18" charset="0"/>
                <a:cs typeface="Times New Roman" panose="02020603050405020304" pitchFamily="18" charset="0"/>
                <a:hlinkClick r:id="rId2"/>
              </a:rPr>
              <a:t>https://www.recyclenow.com/what-to-do-with/inhalers-0</a:t>
            </a:r>
            <a:r>
              <a:rPr lang="en-US" sz="2400" dirty="0">
                <a:effectLst/>
                <a:ea typeface="Times New Roman" panose="02020603050405020304" pitchFamily="18" charset="0"/>
              </a:rPr>
              <a:t> </a:t>
            </a:r>
          </a:p>
          <a:p>
            <a:pPr>
              <a:lnSpc>
                <a:spcPct val="110000"/>
              </a:lnSpc>
            </a:pPr>
            <a:r>
              <a:rPr lang="en-US" sz="2400" dirty="0">
                <a:effectLst/>
                <a:ea typeface="Times New Roman" panose="02020603050405020304" pitchFamily="18" charset="0"/>
              </a:rPr>
              <a:t>The Recycle Now website contains links to the recycling information for Wales, Scotland, and Northern Ireland</a:t>
            </a:r>
          </a:p>
          <a:p>
            <a:pPr>
              <a:lnSpc>
                <a:spcPct val="110000"/>
              </a:lnSpc>
            </a:pPr>
            <a:r>
              <a:rPr lang="en-US" sz="2400" dirty="0">
                <a:effectLst/>
                <a:ea typeface="Times New Roman" panose="02020603050405020304" pitchFamily="18" charset="0"/>
                <a:cs typeface="Times New Roman" panose="02020603050405020304" pitchFamily="18" charset="0"/>
              </a:rPr>
              <a:t>If every inhaler-user in the UK returned all their inhalers for one year, this could save 512,330 </a:t>
            </a:r>
            <a:r>
              <a:rPr lang="en-US" sz="2400" dirty="0" err="1">
                <a:effectLst/>
                <a:ea typeface="Times New Roman" panose="02020603050405020304" pitchFamily="18" charset="0"/>
                <a:cs typeface="Times New Roman" panose="02020603050405020304" pitchFamily="18" charset="0"/>
              </a:rPr>
              <a:t>tonnes</a:t>
            </a:r>
            <a:r>
              <a:rPr lang="en-US" sz="2400" dirty="0">
                <a:effectLst/>
                <a:ea typeface="Times New Roman" panose="02020603050405020304" pitchFamily="18" charset="0"/>
                <a:cs typeface="Times New Roman" panose="02020603050405020304" pitchFamily="18" charset="0"/>
              </a:rPr>
              <a:t> of CO</a:t>
            </a:r>
            <a:r>
              <a:rPr lang="en-US" sz="2400" baseline="-25000" dirty="0">
                <a:effectLst/>
                <a:ea typeface="Times New Roman" panose="02020603050405020304" pitchFamily="18" charset="0"/>
                <a:cs typeface="Times New Roman" panose="02020603050405020304" pitchFamily="18" charset="0"/>
              </a:rPr>
              <a:t>2</a:t>
            </a:r>
            <a:r>
              <a:rPr lang="en-US" sz="2400" dirty="0">
                <a:effectLst/>
                <a:ea typeface="Times New Roman" panose="02020603050405020304" pitchFamily="18" charset="0"/>
                <a:cs typeface="Times New Roman" panose="02020603050405020304" pitchFamily="18" charset="0"/>
              </a:rPr>
              <a:t>e – the same as a VW Golf car being driven around the world 88,606 times</a:t>
            </a:r>
            <a:endParaRPr lang="en-GB" sz="2400" dirty="0">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04F816C-D5C4-4F2B-BF39-12926F1743B2}"/>
              </a:ext>
            </a:extLst>
          </p:cNvPr>
          <p:cNvSpPr>
            <a:spLocks noGrp="1"/>
          </p:cNvSpPr>
          <p:nvPr>
            <p:ph type="sldNum" sz="quarter" idx="12"/>
          </p:nvPr>
        </p:nvSpPr>
        <p:spPr/>
        <p:txBody>
          <a:bodyPr/>
          <a:lstStyle/>
          <a:p>
            <a:fld id="{3C15E8CC-CBA3-476E-A737-F2451AD7FD05}" type="slidenum">
              <a:rPr lang="en-GB" smtClean="0"/>
              <a:pPr/>
              <a:t>8</a:t>
            </a:fld>
            <a:endParaRPr lang="en-GB"/>
          </a:p>
        </p:txBody>
      </p:sp>
    </p:spTree>
    <p:extLst>
      <p:ext uri="{BB962C8B-B14F-4D97-AF65-F5344CB8AC3E}">
        <p14:creationId xmlns:p14="http://schemas.microsoft.com/office/powerpoint/2010/main" val="327831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B0B6-4984-4120-A63B-1727203045A2}"/>
              </a:ext>
            </a:extLst>
          </p:cNvPr>
          <p:cNvSpPr>
            <a:spLocks noGrp="1"/>
          </p:cNvSpPr>
          <p:nvPr>
            <p:ph type="title"/>
          </p:nvPr>
        </p:nvSpPr>
        <p:spPr>
          <a:xfrm>
            <a:off x="480000" y="601564"/>
            <a:ext cx="10252800" cy="736426"/>
          </a:xfrm>
        </p:spPr>
        <p:txBody>
          <a:bodyPr/>
          <a:lstStyle/>
          <a:p>
            <a:r>
              <a:rPr lang="en-US" dirty="0"/>
              <a:t>Inhaler carbon emissions data</a:t>
            </a:r>
            <a:endParaRPr lang="en-GB" dirty="0"/>
          </a:p>
        </p:txBody>
      </p:sp>
      <p:sp>
        <p:nvSpPr>
          <p:cNvPr id="3" name="Content Placeholder 2">
            <a:extLst>
              <a:ext uri="{FF2B5EF4-FFF2-40B4-BE49-F238E27FC236}">
                <a16:creationId xmlns:a16="http://schemas.microsoft.com/office/drawing/2014/main" id="{D8CC0D8C-6558-4E20-B272-3573952F419C}"/>
              </a:ext>
            </a:extLst>
          </p:cNvPr>
          <p:cNvSpPr>
            <a:spLocks noGrp="1"/>
          </p:cNvSpPr>
          <p:nvPr>
            <p:ph idx="1"/>
          </p:nvPr>
        </p:nvSpPr>
        <p:spPr>
          <a:xfrm>
            <a:off x="480000" y="1464906"/>
            <a:ext cx="10252800" cy="4402495"/>
          </a:xfrm>
        </p:spPr>
        <p:txBody>
          <a:bodyPr>
            <a:normAutofit fontScale="77500" lnSpcReduction="20000"/>
          </a:bodyPr>
          <a:lstStyle/>
          <a:p>
            <a:pPr>
              <a:lnSpc>
                <a:spcPct val="120000"/>
              </a:lnSpc>
            </a:pPr>
            <a:r>
              <a:rPr lang="en-US" sz="2800" dirty="0"/>
              <a:t>Data not found in standard references e.g. BNF, SPC</a:t>
            </a:r>
          </a:p>
          <a:p>
            <a:pPr>
              <a:lnSpc>
                <a:spcPct val="120000"/>
              </a:lnSpc>
            </a:pPr>
            <a:r>
              <a:rPr lang="en-US" sz="2800" dirty="0"/>
              <a:t>Limited data available in the literature</a:t>
            </a:r>
          </a:p>
          <a:p>
            <a:pPr>
              <a:lnSpc>
                <a:spcPct val="120000"/>
              </a:lnSpc>
            </a:pPr>
            <a:r>
              <a:rPr lang="en-US" sz="2800" dirty="0"/>
              <a:t>Complete data not available from manufacturers</a:t>
            </a:r>
          </a:p>
          <a:p>
            <a:pPr>
              <a:lnSpc>
                <a:spcPct val="120000"/>
              </a:lnSpc>
            </a:pPr>
            <a:r>
              <a:rPr lang="en-US" sz="2800" dirty="0"/>
              <a:t>Variable means of recording carbon emissions by manufacturers</a:t>
            </a:r>
          </a:p>
          <a:p>
            <a:pPr>
              <a:lnSpc>
                <a:spcPct val="120000"/>
              </a:lnSpc>
            </a:pPr>
            <a:r>
              <a:rPr lang="en-US" sz="2800" dirty="0"/>
              <a:t>Product lifecycle analysis shows majority of carbon impact is from pMDI propellants</a:t>
            </a:r>
          </a:p>
          <a:p>
            <a:pPr>
              <a:lnSpc>
                <a:spcPct val="120000"/>
              </a:lnSpc>
            </a:pPr>
            <a:r>
              <a:rPr lang="en-US" sz="2800" dirty="0"/>
              <a:t>NICE patient decision aid:</a:t>
            </a:r>
          </a:p>
          <a:p>
            <a:pPr lvl="1">
              <a:lnSpc>
                <a:spcPct val="120000"/>
              </a:lnSpc>
            </a:pPr>
            <a:r>
              <a:rPr lang="en-US" sz="2400" dirty="0"/>
              <a:t>DPIs (1 dose (two puffs)): 20 g CO</a:t>
            </a:r>
            <a:r>
              <a:rPr lang="en-US" sz="2400" baseline="-25000" dirty="0"/>
              <a:t>2</a:t>
            </a:r>
            <a:r>
              <a:rPr lang="en-US" sz="2400" dirty="0"/>
              <a:t>e per dose </a:t>
            </a:r>
          </a:p>
          <a:p>
            <a:pPr lvl="1">
              <a:lnSpc>
                <a:spcPct val="120000"/>
              </a:lnSpc>
            </a:pPr>
            <a:r>
              <a:rPr lang="en-US" sz="2400" dirty="0"/>
              <a:t>pMDIs (two puffs): 500 g CO</a:t>
            </a:r>
            <a:r>
              <a:rPr lang="en-US" sz="2400" baseline="-25000" dirty="0"/>
              <a:t>2</a:t>
            </a:r>
            <a:r>
              <a:rPr lang="en-US" sz="2400" dirty="0"/>
              <a:t>e per dose</a:t>
            </a:r>
            <a:endParaRPr lang="en-US" dirty="0"/>
          </a:p>
          <a:p>
            <a:endParaRPr lang="en-GB" dirty="0"/>
          </a:p>
        </p:txBody>
      </p:sp>
      <p:sp>
        <p:nvSpPr>
          <p:cNvPr id="4" name="Slide Number Placeholder 3">
            <a:extLst>
              <a:ext uri="{FF2B5EF4-FFF2-40B4-BE49-F238E27FC236}">
                <a16:creationId xmlns:a16="http://schemas.microsoft.com/office/drawing/2014/main" id="{73C36A03-06FB-455C-8978-E3D361285A61}"/>
              </a:ext>
            </a:extLst>
          </p:cNvPr>
          <p:cNvSpPr>
            <a:spLocks noGrp="1"/>
          </p:cNvSpPr>
          <p:nvPr>
            <p:ph type="sldNum" sz="quarter" idx="12"/>
          </p:nvPr>
        </p:nvSpPr>
        <p:spPr/>
        <p:txBody>
          <a:bodyPr/>
          <a:lstStyle/>
          <a:p>
            <a:fld id="{3C15E8CC-CBA3-476E-A737-F2451AD7FD05}" type="slidenum">
              <a:rPr lang="en-GB" smtClean="0"/>
              <a:pPr/>
              <a:t>9</a:t>
            </a:fld>
            <a:endParaRPr lang="en-GB"/>
          </a:p>
        </p:txBody>
      </p:sp>
    </p:spTree>
    <p:extLst>
      <p:ext uri="{BB962C8B-B14F-4D97-AF65-F5344CB8AC3E}">
        <p14:creationId xmlns:p14="http://schemas.microsoft.com/office/powerpoint/2010/main" val="1855045327"/>
      </p:ext>
    </p:extLst>
  </p:cSld>
  <p:clrMapOvr>
    <a:masterClrMapping/>
  </p:clrMapOvr>
</p:sld>
</file>

<file path=ppt/theme/theme1.xml><?xml version="1.0" encoding="utf-8"?>
<a:theme xmlns:a="http://schemas.openxmlformats.org/drawingml/2006/main" name="Office Theme">
  <a:themeElements>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fontScheme name="PQ Fonts">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cQIPP powerpoint revision 19 feb 2019.potx" id="{C48678A4-DC21-4137-8713-13560C4F22EE}" vid="{041A0E1F-E012-408B-9D57-C806552A6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Q Palette">
    <a:dk1>
      <a:srgbClr val="0072C6"/>
    </a:dk1>
    <a:lt1>
      <a:srgbClr val="FFFFFF"/>
    </a:lt1>
    <a:dk2>
      <a:srgbClr val="454545"/>
    </a:dk2>
    <a:lt2>
      <a:srgbClr val="FFFFFF"/>
    </a:lt2>
    <a:accent1>
      <a:srgbClr val="0072C6"/>
    </a:accent1>
    <a:accent2>
      <a:srgbClr val="009E49"/>
    </a:accent2>
    <a:accent3>
      <a:srgbClr val="00ADC6"/>
    </a:accent3>
    <a:accent4>
      <a:srgbClr val="F7E214"/>
    </a:accent4>
    <a:accent5>
      <a:srgbClr val="0072C6"/>
    </a:accent5>
    <a:accent6>
      <a:srgbClr val="009E49"/>
    </a:accent6>
    <a:hlink>
      <a:srgbClr val="0072C6"/>
    </a:hlink>
    <a:folHlink>
      <a:srgbClr val="F7E214"/>
    </a:folHlink>
  </a:clrScheme>
</a:themeOverride>
</file>

<file path=docProps/app.xml><?xml version="1.0" encoding="utf-8"?>
<Properties xmlns="http://schemas.openxmlformats.org/officeDocument/2006/extended-properties" xmlns:vt="http://schemas.openxmlformats.org/officeDocument/2006/docPropsVTypes">
  <Template/>
  <TotalTime>0</TotalTime>
  <Words>2846</Words>
  <Application>Microsoft Office PowerPoint</Application>
  <PresentationFormat>Widescreen</PresentationFormat>
  <Paragraphs>328</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Symbol</vt:lpstr>
      <vt:lpstr>Verdana</vt:lpstr>
      <vt:lpstr>Office Theme</vt:lpstr>
      <vt:lpstr>Inhaler carbon footprint</vt:lpstr>
      <vt:lpstr>Background (1)</vt:lpstr>
      <vt:lpstr>Background (2)</vt:lpstr>
      <vt:lpstr>Background (3)</vt:lpstr>
      <vt:lpstr>Background (4)</vt:lpstr>
      <vt:lpstr>National guidance (1)</vt:lpstr>
      <vt:lpstr>National guidance (2)</vt:lpstr>
      <vt:lpstr>NICE patient decision aid: Inhalers for asthma</vt:lpstr>
      <vt:lpstr>Inhaler carbon emissions data</vt:lpstr>
      <vt:lpstr>Methodology used to calculate inhaler carbon emissions</vt:lpstr>
      <vt:lpstr>Attachment 1. Inhaler carbon footprint data</vt:lpstr>
      <vt:lpstr>Strategies to support a reduction in inhaler carbon emissions</vt:lpstr>
      <vt:lpstr>Delivering a ‘Net Zero’ NHS</vt:lpstr>
      <vt:lpstr>Optimise prescribing</vt:lpstr>
      <vt:lpstr>Inhaler technique assessment videos and leaflets</vt:lpstr>
      <vt:lpstr>Inhaler technique assessment videos and leaflets</vt:lpstr>
      <vt:lpstr>Reducing the environmental impact of inhalers in respiratory care through optimised prescribing (1)</vt:lpstr>
      <vt:lpstr>Reducing the environmental impact of inhalers in respiratory care through optimised prescribing (2)</vt:lpstr>
      <vt:lpstr>Support prescribers to start new patients on or switch existing patients to lower carbon inhaler alternatives (1)</vt:lpstr>
      <vt:lpstr>Support prescribers to start new patients on or switch existing patients to lower carbon inhaler alternatives (2)</vt:lpstr>
      <vt:lpstr>Reduce the environmental impact of inhaler waste</vt:lpstr>
      <vt:lpstr>PrescQIPP campaign materials to prevent over ordering and promote environmentally safe disposal</vt:lpstr>
      <vt:lpstr>Reducing the environmental impact of inhalers in respiratory care</vt:lpstr>
      <vt:lpstr>Prescribing data</vt:lpstr>
      <vt:lpstr>Costs and savings (1)</vt:lpstr>
      <vt:lpstr>Costs and savings (2)</vt:lpstr>
      <vt:lpstr>Less complex inhaler switches to reduce use of pMDIs </vt:lpstr>
      <vt:lpstr>More clinically complex inhaler switches to reduce use of pMDIs </vt:lpstr>
      <vt:lpstr>More clinically complex inhaler switches to reduce use of pMDIs </vt:lpstr>
      <vt:lpstr>Recommendations (1)</vt:lpstr>
      <vt:lpstr>Recommendations (2)</vt:lpstr>
      <vt:lpstr>Recommendations (3)</vt:lpstr>
      <vt:lpstr>Recommendations (4)</vt:lpstr>
      <vt:lpstr>Recommendations (5)</vt:lpstr>
      <vt:lpstr>Summary</vt:lpstr>
      <vt:lpstr>Resources available</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Homan</dc:creator>
  <cp:lastModifiedBy>Karen Homan</cp:lastModifiedBy>
  <cp:revision>12</cp:revision>
  <dcterms:created xsi:type="dcterms:W3CDTF">2019-03-08T10:20:12Z</dcterms:created>
  <dcterms:modified xsi:type="dcterms:W3CDTF">2021-10-08T12:44:07Z</dcterms:modified>
</cp:coreProperties>
</file>